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41" r:id="rId1"/>
  </p:sldMasterIdLst>
  <p:notesMasterIdLst>
    <p:notesMasterId r:id="rId23"/>
  </p:notesMasterIdLst>
  <p:handoutMasterIdLst>
    <p:handoutMasterId r:id="rId24"/>
  </p:handoutMasterIdLst>
  <p:sldIdLst>
    <p:sldId id="256" r:id="rId2"/>
    <p:sldId id="357" r:id="rId3"/>
    <p:sldId id="361" r:id="rId4"/>
    <p:sldId id="369" r:id="rId5"/>
    <p:sldId id="370" r:id="rId6"/>
    <p:sldId id="344" r:id="rId7"/>
    <p:sldId id="359" r:id="rId8"/>
    <p:sldId id="348" r:id="rId9"/>
    <p:sldId id="371" r:id="rId10"/>
    <p:sldId id="346" r:id="rId11"/>
    <p:sldId id="377" r:id="rId12"/>
    <p:sldId id="364" r:id="rId13"/>
    <p:sldId id="373" r:id="rId14"/>
    <p:sldId id="375" r:id="rId15"/>
    <p:sldId id="363" r:id="rId16"/>
    <p:sldId id="366" r:id="rId17"/>
    <p:sldId id="368" r:id="rId18"/>
    <p:sldId id="367" r:id="rId19"/>
    <p:sldId id="365" r:id="rId20"/>
    <p:sldId id="345" r:id="rId21"/>
    <p:sldId id="350" r:id="rId22"/>
  </p:sldIdLst>
  <p:sldSz cx="9144000" cy="6858000" type="screen4x3"/>
  <p:notesSz cx="6858000" cy="9144000"/>
  <p:defaultTextStyle>
    <a:defPPr>
      <a:defRPr lang="cs-CZ"/>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979" autoAdjust="0"/>
  </p:normalViewPr>
  <p:slideViewPr>
    <p:cSldViewPr>
      <p:cViewPr>
        <p:scale>
          <a:sx n="66" d="100"/>
          <a:sy n="66" d="100"/>
        </p:scale>
        <p:origin x="-1506" y="-72"/>
      </p:cViewPr>
      <p:guideLst>
        <p:guide orient="horz" pos="2160"/>
        <p:guide pos="2880"/>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_rels/viewProps.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cs-CZ"/>
          </a:p>
        </p:txBody>
      </p:sp>
      <p:sp>
        <p:nvSpPr>
          <p:cNvPr id="63491"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fld id="{82D572DC-B7E7-46BD-AE4D-0FBBF48761E0}" type="datetimeFigureOut">
              <a:rPr lang="cs-CZ"/>
              <a:pPr/>
              <a:t>25.5.2015</a:t>
            </a:fld>
            <a:endParaRPr lang="cs-CZ"/>
          </a:p>
        </p:txBody>
      </p:sp>
      <p:sp>
        <p:nvSpPr>
          <p:cNvPr id="63492"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cs-CZ"/>
          </a:p>
        </p:txBody>
      </p:sp>
      <p:sp>
        <p:nvSpPr>
          <p:cNvPr id="63493"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B306FD2C-E04C-488A-B740-3A423F50B3A6}" type="slidenum">
              <a:rPr lang="cs-CZ"/>
              <a:pPr/>
              <a:t>‹#›</a:t>
            </a:fld>
            <a:endParaRPr lang="cs-CZ"/>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05E57B8C-EEB0-4BD4-89D2-77E86A0F8002}" type="datetimeFigureOut">
              <a:rPr lang="cs-CZ"/>
              <a:pPr>
                <a:defRPr/>
              </a:pPr>
              <a:t>25.5.2015</a:t>
            </a:fld>
            <a:endParaRPr lang="cs-CZ"/>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cs-CZ" noProof="0" smtClean="0"/>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5FD508BA-44ED-41A3-A6E2-52E7E9659FC9}" type="slidenum">
              <a:rPr lang="cs-CZ"/>
              <a:pPr>
                <a:defRPr/>
              </a:pPr>
              <a:t>‹#›</a:t>
            </a:fld>
            <a:endParaRPr lang="cs-CZ"/>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Arial" charset="0"/>
      </a:defRPr>
    </a:lvl1pPr>
    <a:lvl2pPr marL="457200" algn="l" rtl="0" fontAlgn="base">
      <a:spcBef>
        <a:spcPct val="30000"/>
      </a:spcBef>
      <a:spcAft>
        <a:spcPct val="0"/>
      </a:spcAft>
      <a:defRPr sz="1200" kern="1200">
        <a:solidFill>
          <a:schemeClr val="tx1"/>
        </a:solidFill>
        <a:latin typeface="+mn-lt"/>
        <a:ea typeface="+mn-ea"/>
        <a:cs typeface="Arial" charset="0"/>
      </a:defRPr>
    </a:lvl2pPr>
    <a:lvl3pPr marL="914400" algn="l" rtl="0" fontAlgn="base">
      <a:spcBef>
        <a:spcPct val="30000"/>
      </a:spcBef>
      <a:spcAft>
        <a:spcPct val="0"/>
      </a:spcAft>
      <a:defRPr sz="1200" kern="1200">
        <a:solidFill>
          <a:schemeClr val="tx1"/>
        </a:solidFill>
        <a:latin typeface="+mn-lt"/>
        <a:ea typeface="+mn-ea"/>
        <a:cs typeface="Arial" charset="0"/>
      </a:defRPr>
    </a:lvl3pPr>
    <a:lvl4pPr marL="1371600" algn="l" rtl="0" fontAlgn="base">
      <a:spcBef>
        <a:spcPct val="30000"/>
      </a:spcBef>
      <a:spcAft>
        <a:spcPct val="0"/>
      </a:spcAft>
      <a:defRPr sz="1200" kern="1200">
        <a:solidFill>
          <a:schemeClr val="tx1"/>
        </a:solidFill>
        <a:latin typeface="+mn-lt"/>
        <a:ea typeface="+mn-ea"/>
        <a:cs typeface="Arial" charset="0"/>
      </a:defRPr>
    </a:lvl4pPr>
    <a:lvl5pPr marL="1828800" algn="l" rtl="0" fontAlgn="base">
      <a:spcBef>
        <a:spcPct val="30000"/>
      </a:spcBef>
      <a:spcAft>
        <a:spcPct val="0"/>
      </a:spcAft>
      <a:defRPr sz="1200" kern="1200">
        <a:solidFill>
          <a:schemeClr val="tx1"/>
        </a:solidFill>
        <a:latin typeface="+mn-lt"/>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22531" name="Zástupný symbol pro poznámky 2"/>
          <p:cNvSpPr>
            <a:spLocks noGrp="1"/>
          </p:cNvSpPr>
          <p:nvPr>
            <p:ph type="body" idx="1"/>
          </p:nvPr>
        </p:nvSpPr>
        <p:spPr bwMode="auto">
          <a:noFill/>
        </p:spPr>
        <p:txBody>
          <a:bodyPr/>
          <a:lstStyle/>
          <a:p>
            <a:pPr>
              <a:spcBef>
                <a:spcPct val="0"/>
              </a:spcBef>
            </a:pPr>
            <a:endParaRPr lang="cs-CZ" smtClean="0"/>
          </a:p>
        </p:txBody>
      </p:sp>
      <p:sp>
        <p:nvSpPr>
          <p:cNvPr id="9220" name="Zástupný symbol pro číslo snímk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B48988C-25A1-4353-99F1-E551A367CA22}" type="slidenum">
              <a:rPr lang="cs-CZ" smtClean="0"/>
              <a:pPr fontAlgn="base">
                <a:spcBef>
                  <a:spcPct val="0"/>
                </a:spcBef>
                <a:spcAft>
                  <a:spcPct val="0"/>
                </a:spcAft>
                <a:defRPr/>
              </a:pPr>
              <a:t>1</a:t>
            </a:fld>
            <a:endParaRPr lang="cs-CZ"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pPr>
              <a:defRPr/>
            </a:pPr>
            <a:fld id="{5FD508BA-44ED-41A3-A6E2-52E7E9659FC9}" type="slidenum">
              <a:rPr lang="cs-CZ" smtClean="0"/>
              <a:pPr>
                <a:defRPr/>
              </a:pPr>
              <a:t>2</a:t>
            </a:fld>
            <a:endParaRPr lang="cs-CZ"/>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4" name="Volný tvar 3"/>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5" name="Volný tvar 4"/>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grpSp>
        <p:nvGrpSpPr>
          <p:cNvPr id="6" name="Skupina 1"/>
          <p:cNvGrpSpPr>
            <a:grpSpLocks/>
          </p:cNvGrpSpPr>
          <p:nvPr/>
        </p:nvGrpSpPr>
        <p:grpSpPr bwMode="auto">
          <a:xfrm>
            <a:off x="-19050" y="203200"/>
            <a:ext cx="9180513" cy="647700"/>
            <a:chOff x="-19045" y="216550"/>
            <a:chExt cx="9180548" cy="649224"/>
          </a:xfrm>
        </p:grpSpPr>
        <p:sp>
          <p:nvSpPr>
            <p:cNvPr id="7" name="Volný tvar 6"/>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8" name="Volný tvar 7"/>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grpSp>
      <p:sp>
        <p:nvSpPr>
          <p:cNvPr id="9" name="Nadpis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cs-CZ" smtClean="0"/>
              <a:t>Klepnutím lze upravit styl předlohy nadpisů.</a:t>
            </a:r>
            <a:endParaRPr lang="en-US"/>
          </a:p>
        </p:txBody>
      </p:sp>
      <p:sp>
        <p:nvSpPr>
          <p:cNvPr id="17" name="Podnadpis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cs-CZ" smtClean="0"/>
              <a:t>Klepnutím lze upravit styl předlohy podnadpisů.</a:t>
            </a:r>
            <a:endParaRPr lang="en-US"/>
          </a:p>
        </p:txBody>
      </p:sp>
      <p:sp>
        <p:nvSpPr>
          <p:cNvPr id="10" name="Zástupný symbol pro datum 29"/>
          <p:cNvSpPr>
            <a:spLocks noGrp="1"/>
          </p:cNvSpPr>
          <p:nvPr>
            <p:ph type="dt" sz="half" idx="10"/>
          </p:nvPr>
        </p:nvSpPr>
        <p:spPr/>
        <p:txBody>
          <a:bodyPr/>
          <a:lstStyle>
            <a:lvl1pPr>
              <a:defRPr/>
            </a:lvl1pPr>
          </a:lstStyle>
          <a:p>
            <a:pPr>
              <a:defRPr/>
            </a:pPr>
            <a:fld id="{0EC1EF99-DCC4-49A6-8491-A30EA24FF910}" type="datetimeFigureOut">
              <a:rPr lang="cs-CZ"/>
              <a:pPr>
                <a:defRPr/>
              </a:pPr>
              <a:t>25.5.2015</a:t>
            </a:fld>
            <a:endParaRPr lang="cs-CZ"/>
          </a:p>
        </p:txBody>
      </p:sp>
      <p:sp>
        <p:nvSpPr>
          <p:cNvPr id="11" name="Zástupný symbol pro zápatí 18"/>
          <p:cNvSpPr>
            <a:spLocks noGrp="1"/>
          </p:cNvSpPr>
          <p:nvPr>
            <p:ph type="ftr" sz="quarter" idx="11"/>
          </p:nvPr>
        </p:nvSpPr>
        <p:spPr/>
        <p:txBody>
          <a:bodyPr/>
          <a:lstStyle>
            <a:lvl1pPr>
              <a:defRPr/>
            </a:lvl1pPr>
          </a:lstStyle>
          <a:p>
            <a:pPr>
              <a:defRPr/>
            </a:pPr>
            <a:endParaRPr lang="cs-CZ"/>
          </a:p>
        </p:txBody>
      </p:sp>
      <p:sp>
        <p:nvSpPr>
          <p:cNvPr id="12" name="Zástupný symbol pro číslo snímku 26"/>
          <p:cNvSpPr>
            <a:spLocks noGrp="1"/>
          </p:cNvSpPr>
          <p:nvPr>
            <p:ph type="sldNum" sz="quarter" idx="12"/>
          </p:nvPr>
        </p:nvSpPr>
        <p:spPr/>
        <p:txBody>
          <a:bodyPr/>
          <a:lstStyle>
            <a:lvl1pPr>
              <a:defRPr/>
            </a:lvl1pPr>
          </a:lstStyle>
          <a:p>
            <a:pPr>
              <a:defRPr/>
            </a:pPr>
            <a:fld id="{AF79501F-4E0D-46D5-BCC1-2979E4E7EBB5}" type="slidenum">
              <a:rPr lang="cs-CZ"/>
              <a:pPr>
                <a:defRPr/>
              </a:pPr>
              <a:t>‹#›</a:t>
            </a:fld>
            <a:endParaRPr lang="cs-CZ"/>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4101" name="Zástupný symbol pro nadpis 8"/>
          <p:cNvSpPr>
            <a:spLocks noGrp="1"/>
          </p:cNvSpPr>
          <p:nvPr>
            <p:ph type="title"/>
          </p:nvPr>
        </p:nvSpPr>
        <p:spPr bwMode="auto">
          <a:xfrm>
            <a:off x="457200" y="704850"/>
            <a:ext cx="8229600"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cs-CZ" smtClean="0"/>
              <a:t>Klepnutím lze upravit styl předlohy nadpisů.</a:t>
            </a:r>
            <a:endParaRPr lang="en-US" smtClean="0"/>
          </a:p>
        </p:txBody>
      </p:sp>
      <p:sp>
        <p:nvSpPr>
          <p:cNvPr id="4102" name="Zástupný symbol pro text 29"/>
          <p:cNvSpPr>
            <a:spLocks noGrp="1"/>
          </p:cNvSpPr>
          <p:nvPr>
            <p:ph type="body" idx="1"/>
          </p:nvPr>
        </p:nvSpPr>
        <p:spPr bwMode="auto">
          <a:xfrm>
            <a:off x="457200" y="1935163"/>
            <a:ext cx="82296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smtClean="0"/>
          </a:p>
        </p:txBody>
      </p:sp>
      <p:sp>
        <p:nvSpPr>
          <p:cNvPr id="14" name="Zástupný symbol pro datum 29"/>
          <p:cNvSpPr>
            <a:spLocks noGrp="1"/>
          </p:cNvSpPr>
          <p:nvPr>
            <p:ph type="dt" sz="half" idx="2"/>
          </p:nvPr>
        </p:nvSpPr>
        <p:spPr>
          <a:xfrm>
            <a:off x="457200" y="6356350"/>
            <a:ext cx="2133600" cy="365125"/>
          </a:xfrm>
          <a:prstGeom prst="rect">
            <a:avLst/>
          </a:prstGeom>
        </p:spPr>
        <p:txBody>
          <a:bodyPr vert="horz" lIns="0" tIns="0" rIns="0" bIns="0" anchor="b"/>
          <a:lstStyle>
            <a:lvl1pPr fontAlgn="auto">
              <a:spcBef>
                <a:spcPts val="0"/>
              </a:spcBef>
              <a:spcAft>
                <a:spcPts val="0"/>
              </a:spcAft>
              <a:defRPr sz="1200">
                <a:solidFill>
                  <a:schemeClr val="tx2">
                    <a:shade val="90000"/>
                  </a:schemeClr>
                </a:solidFill>
                <a:latin typeface="+mn-lt"/>
              </a:defRPr>
            </a:lvl1pPr>
          </a:lstStyle>
          <a:p>
            <a:pPr>
              <a:defRPr/>
            </a:pPr>
            <a:fld id="{7FCD99B6-9714-4BBF-A41C-134F8F0DE255}" type="datetimeFigureOut">
              <a:rPr lang="cs-CZ"/>
              <a:pPr>
                <a:defRPr/>
              </a:pPr>
              <a:t>25.5.2015</a:t>
            </a:fld>
            <a:endParaRPr lang="cs-CZ"/>
          </a:p>
        </p:txBody>
      </p:sp>
      <p:sp>
        <p:nvSpPr>
          <p:cNvPr id="15" name="Zástupný symbol pro zápatí 18"/>
          <p:cNvSpPr>
            <a:spLocks noGrp="1"/>
          </p:cNvSpPr>
          <p:nvPr>
            <p:ph type="ftr" sz="quarter" idx="3"/>
          </p:nvPr>
        </p:nvSpPr>
        <p:spPr>
          <a:xfrm>
            <a:off x="2667000" y="6356350"/>
            <a:ext cx="3352800" cy="365125"/>
          </a:xfrm>
          <a:prstGeom prst="rect">
            <a:avLst/>
          </a:prstGeom>
        </p:spPr>
        <p:txBody>
          <a:bodyPr vert="horz" lIns="0" tIns="0" rIns="0" bIns="0" anchor="b"/>
          <a:lstStyle>
            <a:lvl1pPr fontAlgn="auto">
              <a:spcBef>
                <a:spcPts val="0"/>
              </a:spcBef>
              <a:spcAft>
                <a:spcPts val="0"/>
              </a:spcAft>
              <a:defRPr sz="1200">
                <a:solidFill>
                  <a:schemeClr val="tx2">
                    <a:shade val="90000"/>
                  </a:schemeClr>
                </a:solidFill>
                <a:latin typeface="+mn-lt"/>
              </a:defRPr>
            </a:lvl1pPr>
          </a:lstStyle>
          <a:p>
            <a:pPr>
              <a:defRPr/>
            </a:pPr>
            <a:endParaRPr lang="cs-CZ"/>
          </a:p>
        </p:txBody>
      </p:sp>
      <p:sp>
        <p:nvSpPr>
          <p:cNvPr id="16" name="Zástupný symbol pro číslo snímku 26"/>
          <p:cNvSpPr>
            <a:spLocks noGrp="1"/>
          </p:cNvSpPr>
          <p:nvPr>
            <p:ph type="sldNum" sz="quarter" idx="4"/>
          </p:nvPr>
        </p:nvSpPr>
        <p:spPr>
          <a:xfrm>
            <a:off x="7924800" y="6356350"/>
            <a:ext cx="762000" cy="365125"/>
          </a:xfrm>
          <a:prstGeom prst="rect">
            <a:avLst/>
          </a:prstGeom>
        </p:spPr>
        <p:txBody>
          <a:bodyPr vert="horz" lIns="0" tIns="0" rIns="0" bIns="0" anchor="b"/>
          <a:lstStyle>
            <a:lvl1pPr algn="r" fontAlgn="auto">
              <a:spcBef>
                <a:spcPts val="0"/>
              </a:spcBef>
              <a:spcAft>
                <a:spcPts val="0"/>
              </a:spcAft>
              <a:defRPr sz="1200">
                <a:solidFill>
                  <a:schemeClr val="tx2">
                    <a:shade val="90000"/>
                  </a:schemeClr>
                </a:solidFill>
                <a:latin typeface="+mn-lt"/>
              </a:defRPr>
            </a:lvl1pPr>
          </a:lstStyle>
          <a:p>
            <a:pPr>
              <a:defRPr/>
            </a:pPr>
            <a:fld id="{B0A47BBF-0CDE-4CEC-A936-6086C3B140A9}" type="slidenum">
              <a:rPr lang="cs-CZ"/>
              <a:pPr>
                <a:defRPr/>
              </a:pPr>
              <a:t>‹#›</a:t>
            </a:fld>
            <a:endParaRPr lang="cs-CZ"/>
          </a:p>
        </p:txBody>
      </p:sp>
    </p:spTree>
  </p:cSld>
  <p:clrMap bg1="dk1" tx1="lt1" bg2="dk2" tx2="lt2" accent1="accent1" accent2="accent2" accent3="accent3" accent4="accent4" accent5="accent5" accent6="accent6" hlink="hlink" folHlink="folHlink"/>
  <p:sldLayoutIdLst>
    <p:sldLayoutId id="2147483942" r:id="rId1"/>
  </p:sldLayoutIdLst>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Podnadpis 2"/>
          <p:cNvSpPr>
            <a:spLocks noGrp="1"/>
          </p:cNvSpPr>
          <p:nvPr>
            <p:ph type="subTitle" idx="1"/>
          </p:nvPr>
        </p:nvSpPr>
        <p:spPr>
          <a:xfrm>
            <a:off x="838200" y="4724400"/>
            <a:ext cx="7854950" cy="1752600"/>
          </a:xfrm>
        </p:spPr>
        <p:txBody>
          <a:bodyPr/>
          <a:lstStyle/>
          <a:p>
            <a:pPr marR="0" algn="ctr" eaLnBrk="1" hangingPunct="1"/>
            <a:r>
              <a:rPr lang="cs-CZ" sz="2400" smtClean="0">
                <a:latin typeface="Times New Roman" pitchFamily="18" charset="0"/>
              </a:rPr>
              <a:t>National Institute of Public Health, Prague</a:t>
            </a:r>
          </a:p>
          <a:p>
            <a:pPr marR="0" algn="ctr" eaLnBrk="1" hangingPunct="1"/>
            <a:r>
              <a:rPr lang="cs-CZ" sz="2400" smtClean="0">
                <a:latin typeface="Times New Roman" pitchFamily="18" charset="0"/>
              </a:rPr>
              <a:t>Regional Hygienic Station, Brno</a:t>
            </a:r>
          </a:p>
          <a:p>
            <a:pPr marR="0" algn="ctr" eaLnBrk="1" hangingPunct="1"/>
            <a:r>
              <a:rPr lang="cs-CZ" sz="2400" smtClean="0">
                <a:latin typeface="Times New Roman" pitchFamily="18" charset="0"/>
              </a:rPr>
              <a:t>Leroy Cosmetic s.r.o, Lednice</a:t>
            </a:r>
          </a:p>
        </p:txBody>
      </p:sp>
      <p:sp>
        <p:nvSpPr>
          <p:cNvPr id="7172" name="Text Box 4"/>
          <p:cNvSpPr txBox="1">
            <a:spLocks noChangeArrowheads="1"/>
          </p:cNvSpPr>
          <p:nvPr/>
        </p:nvSpPr>
        <p:spPr bwMode="auto">
          <a:xfrm>
            <a:off x="0" y="1408113"/>
            <a:ext cx="9144000" cy="1920875"/>
          </a:xfrm>
          <a:prstGeom prst="rect">
            <a:avLst/>
          </a:prstGeom>
          <a:noFill/>
          <a:ln w="9525">
            <a:noFill/>
            <a:miter lim="800000"/>
            <a:headEnd/>
            <a:tailEnd/>
          </a:ln>
          <a:effectLst/>
        </p:spPr>
        <p:txBody>
          <a:bodyPr>
            <a:spAutoFit/>
          </a:bodyPr>
          <a:lstStyle/>
          <a:p>
            <a:pPr algn="ctr"/>
            <a:r>
              <a:rPr lang="cs-CZ" sz="4000"/>
              <a:t>PREDATOR 3D</a:t>
            </a:r>
          </a:p>
          <a:p>
            <a:pPr algn="ctr"/>
            <a:r>
              <a:rPr lang="cs-CZ" sz="4000"/>
              <a:t>Space repellent and smoke generator – protection against mosquitoes</a:t>
            </a:r>
          </a:p>
        </p:txBody>
      </p:sp>
      <p:sp>
        <p:nvSpPr>
          <p:cNvPr id="7174" name="Text Box 6"/>
          <p:cNvSpPr txBox="1">
            <a:spLocks noChangeArrowheads="1"/>
          </p:cNvSpPr>
          <p:nvPr/>
        </p:nvSpPr>
        <p:spPr bwMode="auto">
          <a:xfrm>
            <a:off x="1524000" y="3581400"/>
            <a:ext cx="228600" cy="366713"/>
          </a:xfrm>
          <a:prstGeom prst="rect">
            <a:avLst/>
          </a:prstGeom>
          <a:noFill/>
          <a:ln w="9525">
            <a:noFill/>
            <a:miter lim="800000"/>
            <a:headEnd/>
            <a:tailEnd/>
          </a:ln>
          <a:effectLst/>
        </p:spPr>
        <p:txBody>
          <a:bodyPr>
            <a:spAutoFit/>
          </a:bodyPr>
          <a:lstStyle/>
          <a:p>
            <a:endParaRPr lang="cs-CZ"/>
          </a:p>
        </p:txBody>
      </p:sp>
      <p:sp>
        <p:nvSpPr>
          <p:cNvPr id="7175" name="Text Box 7"/>
          <p:cNvSpPr txBox="1">
            <a:spLocks noChangeArrowheads="1"/>
          </p:cNvSpPr>
          <p:nvPr/>
        </p:nvSpPr>
        <p:spPr bwMode="auto">
          <a:xfrm>
            <a:off x="0" y="3429000"/>
            <a:ext cx="9144000" cy="457200"/>
          </a:xfrm>
          <a:prstGeom prst="rect">
            <a:avLst/>
          </a:prstGeom>
          <a:noFill/>
          <a:ln w="9525">
            <a:noFill/>
            <a:miter lim="800000"/>
            <a:headEnd/>
            <a:tailEnd/>
          </a:ln>
          <a:effectLst/>
        </p:spPr>
        <p:txBody>
          <a:bodyPr>
            <a:spAutoFit/>
          </a:bodyPr>
          <a:lstStyle/>
          <a:p>
            <a:pPr algn="ctr"/>
            <a:r>
              <a:rPr lang="cs-CZ" sz="2400">
                <a:latin typeface="Times New Roman" pitchFamily="18" charset="0"/>
              </a:rPr>
              <a:t>F.RETTICH, O.ŠEBESTA, R.VYSKOČIL</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73" name="Rectangle 49"/>
          <p:cNvSpPr>
            <a:spLocks noGrp="1"/>
          </p:cNvSpPr>
          <p:nvPr>
            <p:ph type="title" idx="4294967295"/>
          </p:nvPr>
        </p:nvSpPr>
        <p:spPr>
          <a:xfrm>
            <a:off x="457200" y="0"/>
            <a:ext cx="8291513" cy="1847850"/>
          </a:xfrm>
        </p:spPr>
        <p:txBody>
          <a:bodyPr/>
          <a:lstStyle/>
          <a:p>
            <a:r>
              <a:rPr lang="cs-CZ" sz="2400" smtClean="0">
                <a:latin typeface="Arial" charset="0"/>
              </a:rPr>
              <a:t>Effect of  Predator 3D on three localities of flood plain forest</a:t>
            </a:r>
            <a:r>
              <a:rPr lang="cs-CZ" sz="2800" smtClean="0">
                <a:latin typeface="Arial" charset="0"/>
              </a:rPr>
              <a:t/>
            </a:r>
            <a:br>
              <a:rPr lang="cs-CZ" sz="2800" smtClean="0">
                <a:latin typeface="Arial" charset="0"/>
              </a:rPr>
            </a:br>
            <a:r>
              <a:rPr lang="cs-CZ" sz="2800" smtClean="0">
                <a:latin typeface="Arial" charset="0"/>
              </a:rPr>
              <a:t>Number of mosquiotoes caught by a </a:t>
            </a:r>
            <a:r>
              <a:rPr lang="cs-CZ" sz="2400" smtClean="0">
                <a:latin typeface="Arial" charset="0"/>
              </a:rPr>
              <a:t>C0</a:t>
            </a:r>
            <a:r>
              <a:rPr lang="cs-CZ" sz="2400" baseline="30000" smtClean="0">
                <a:latin typeface="Arial" charset="0"/>
              </a:rPr>
              <a:t>2</a:t>
            </a:r>
            <a:r>
              <a:rPr lang="cs-CZ" sz="2800" smtClean="0">
                <a:latin typeface="Arial" charset="0"/>
              </a:rPr>
              <a:t> trap. (Reduction in % in parentheses) </a:t>
            </a:r>
            <a:r>
              <a:rPr lang="cs-CZ" sz="2400" smtClean="0">
                <a:latin typeface="Arial" charset="0"/>
              </a:rPr>
              <a:t> </a:t>
            </a:r>
          </a:p>
        </p:txBody>
      </p:sp>
      <p:graphicFrame>
        <p:nvGraphicFramePr>
          <p:cNvPr id="257154" name="Group 130"/>
          <p:cNvGraphicFramePr>
            <a:graphicFrameLocks noGrp="1"/>
          </p:cNvGraphicFramePr>
          <p:nvPr>
            <p:ph idx="4294967295"/>
          </p:nvPr>
        </p:nvGraphicFramePr>
        <p:xfrm>
          <a:off x="72008" y="2032445"/>
          <a:ext cx="9036496" cy="4564907"/>
        </p:xfrm>
        <a:graphic>
          <a:graphicData uri="http://schemas.openxmlformats.org/drawingml/2006/table">
            <a:tbl>
              <a:tblPr/>
              <a:tblGrid>
                <a:gridCol w="1794892"/>
                <a:gridCol w="869950"/>
                <a:gridCol w="719137"/>
                <a:gridCol w="865188"/>
                <a:gridCol w="719137"/>
                <a:gridCol w="720725"/>
                <a:gridCol w="792163"/>
                <a:gridCol w="1223962"/>
                <a:gridCol w="1331342"/>
              </a:tblGrid>
              <a:tr h="936625">
                <a:tc>
                  <a:txBody>
                    <a:bodyPr/>
                    <a:lstStyle/>
                    <a:p>
                      <a:pPr marL="0" marR="0" lvl="0" indent="0" algn="ctr"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1600" b="0" i="0" u="none" strike="noStrike" cap="none" normalizeH="0" baseline="0" dirty="0" err="1" smtClean="0">
                          <a:ln>
                            <a:noFill/>
                          </a:ln>
                          <a:solidFill>
                            <a:schemeClr val="tx1"/>
                          </a:solidFill>
                          <a:effectLst/>
                          <a:latin typeface="Arial" charset="0"/>
                        </a:rPr>
                        <a:t>Locality</a:t>
                      </a:r>
                      <a:r>
                        <a:rPr kumimoji="0" lang="cs-CZ" sz="1600" b="0" i="0" u="none" strike="noStrike" cap="none" normalizeH="0" baseline="0" dirty="0" smtClean="0">
                          <a:ln>
                            <a:noFill/>
                          </a:ln>
                          <a:solidFill>
                            <a:schemeClr val="tx1"/>
                          </a:solidFill>
                          <a:effectLst/>
                          <a:latin typeface="Arial" charset="0"/>
                        </a:rPr>
                        <a:t> </a:t>
                      </a:r>
                      <a:r>
                        <a:rPr kumimoji="0" lang="cs-CZ" sz="1600" b="0" i="0" u="none" strike="noStrike" cap="none" normalizeH="0" baseline="0" dirty="0" err="1" smtClean="0">
                          <a:ln>
                            <a:noFill/>
                          </a:ln>
                          <a:solidFill>
                            <a:schemeClr val="tx1"/>
                          </a:solidFill>
                          <a:effectLst/>
                          <a:latin typeface="Arial" charset="0"/>
                        </a:rPr>
                        <a:t>name</a:t>
                      </a:r>
                      <a:endParaRPr kumimoji="0" lang="cs-CZ" sz="1600" b="0" i="0" u="none" strike="noStrike" cap="none" normalizeH="0" baseline="0" dirty="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1600" b="0" i="0" u="none" strike="noStrike" cap="none" normalizeH="0" baseline="0" dirty="0" smtClean="0">
                          <a:ln>
                            <a:noFill/>
                          </a:ln>
                          <a:solidFill>
                            <a:schemeClr val="tx1"/>
                          </a:solidFill>
                          <a:effectLst/>
                          <a:latin typeface="Arial" charset="0"/>
                        </a:rPr>
                        <a:t>ml/ha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1600" b="0" i="0" u="none" strike="noStrike" cap="none" normalizeH="0" baseline="0" dirty="0" smtClean="0">
                          <a:ln>
                            <a:noFill/>
                          </a:ln>
                          <a:solidFill>
                            <a:schemeClr val="tx1"/>
                          </a:solidFill>
                          <a:effectLst/>
                          <a:latin typeface="Arial" charset="0"/>
                        </a:rPr>
                        <a:t>Mg</a:t>
                      </a:r>
                    </a:p>
                    <a:p>
                      <a:pPr marL="0" marR="0" lvl="0" indent="0" algn="ctr"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1600" b="0" i="0" u="none" strike="noStrike" cap="none" normalizeH="0" baseline="0" dirty="0" smtClean="0">
                          <a:ln>
                            <a:noFill/>
                          </a:ln>
                          <a:solidFill>
                            <a:schemeClr val="tx1"/>
                          </a:solidFill>
                          <a:effectLst/>
                          <a:latin typeface="Arial" charset="0"/>
                        </a:rPr>
                        <a:t>/m 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1600" b="0" i="0" u="none" strike="noStrike" cap="none" normalizeH="0" baseline="0" dirty="0" err="1" smtClean="0">
                          <a:ln>
                            <a:noFill/>
                          </a:ln>
                          <a:solidFill>
                            <a:schemeClr val="tx1"/>
                          </a:solidFill>
                          <a:effectLst/>
                          <a:latin typeface="Arial" charset="0"/>
                        </a:rPr>
                        <a:t>Before</a:t>
                      </a:r>
                      <a:r>
                        <a:rPr kumimoji="0" lang="cs-CZ" sz="1600" b="0" i="0" u="none" strike="noStrike" cap="none" normalizeH="0" baseline="0" dirty="0" smtClean="0">
                          <a:ln>
                            <a:noFill/>
                          </a:ln>
                          <a:solidFill>
                            <a:schemeClr val="tx1"/>
                          </a:solidFill>
                          <a:effectLst/>
                          <a:latin typeface="Arial" charset="0"/>
                        </a:rPr>
                        <a:t> </a:t>
                      </a:r>
                      <a:r>
                        <a:rPr kumimoji="0" lang="cs-CZ" sz="1600" b="0" i="0" u="none" strike="noStrike" cap="none" normalizeH="0" baseline="0" dirty="0" err="1" smtClean="0">
                          <a:ln>
                            <a:noFill/>
                          </a:ln>
                          <a:solidFill>
                            <a:schemeClr val="tx1"/>
                          </a:solidFill>
                          <a:effectLst/>
                          <a:latin typeface="Arial" charset="0"/>
                        </a:rPr>
                        <a:t>hours</a:t>
                      </a:r>
                      <a:r>
                        <a:rPr kumimoji="0" lang="cs-CZ" sz="1600" b="0" i="0" u="none" strike="noStrike" cap="none" normalizeH="0" baseline="0" dirty="0" smtClean="0">
                          <a:ln>
                            <a:noFill/>
                          </a:ln>
                          <a:solidFill>
                            <a:schemeClr val="tx1"/>
                          </a:solidFill>
                          <a:effectLst/>
                          <a:latin typeface="Arial" charset="0"/>
                        </a:rPr>
                        <a:t> 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1600" b="0" i="0" u="none" strike="noStrike" cap="none" normalizeH="0" baseline="0" dirty="0" smtClean="0">
                          <a:ln>
                            <a:noFill/>
                          </a:ln>
                          <a:solidFill>
                            <a:schemeClr val="tx1"/>
                          </a:solidFill>
                          <a:effectLst/>
                          <a:latin typeface="Arial" charset="0"/>
                        </a:rPr>
                        <a:t>2,5</a:t>
                      </a:r>
                    </a:p>
                    <a:p>
                      <a:pPr marL="0" marR="0" lvl="0" indent="0" algn="ctr"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1600" b="0" i="0" u="none" strike="noStrike" cap="none" normalizeH="0" baseline="0" dirty="0" err="1" smtClean="0">
                          <a:ln>
                            <a:noFill/>
                          </a:ln>
                          <a:solidFill>
                            <a:schemeClr val="tx1"/>
                          </a:solidFill>
                          <a:effectLst/>
                          <a:latin typeface="Arial" charset="0"/>
                        </a:rPr>
                        <a:t>hours</a:t>
                      </a:r>
                      <a:r>
                        <a:rPr kumimoji="0" lang="cs-CZ" sz="1600" b="0" i="0" u="none" strike="noStrike" cap="none" normalizeH="0" baseline="0" dirty="0" smtClean="0">
                          <a:ln>
                            <a:noFill/>
                          </a:ln>
                          <a:solidFill>
                            <a:schemeClr val="tx1"/>
                          </a:solidFill>
                          <a:effectLst/>
                          <a:latin typeface="Arial"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1600" b="0" i="0" u="none" strike="noStrike" cap="none" normalizeH="0" baseline="0" dirty="0" smtClean="0">
                          <a:ln>
                            <a:noFill/>
                          </a:ln>
                          <a:solidFill>
                            <a:schemeClr val="tx1"/>
                          </a:solidFill>
                          <a:effectLst/>
                          <a:latin typeface="Arial" charset="0"/>
                        </a:rPr>
                        <a:t>6,5</a:t>
                      </a:r>
                    </a:p>
                    <a:p>
                      <a:pPr marL="0" marR="0" lvl="0" indent="0" algn="ctr"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1600" b="0" i="0" u="none" strike="noStrike" cap="none" normalizeH="0" baseline="0" dirty="0" err="1" smtClean="0">
                          <a:ln>
                            <a:noFill/>
                          </a:ln>
                          <a:solidFill>
                            <a:schemeClr val="tx1"/>
                          </a:solidFill>
                          <a:effectLst/>
                          <a:latin typeface="Arial" charset="0"/>
                        </a:rPr>
                        <a:t>hours</a:t>
                      </a:r>
                      <a:endParaRPr kumimoji="0" lang="cs-CZ" sz="16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1600" b="0" i="0" u="none" strike="noStrike" cap="none" normalizeH="0" baseline="0" dirty="0" smtClean="0">
                          <a:ln>
                            <a:noFill/>
                          </a:ln>
                          <a:solidFill>
                            <a:schemeClr val="tx1"/>
                          </a:solidFill>
                          <a:effectLst/>
                          <a:latin typeface="Arial" charset="0"/>
                        </a:rPr>
                        <a:t>12</a:t>
                      </a:r>
                    </a:p>
                    <a:p>
                      <a:pPr marL="0" marR="0" lvl="0" indent="0" algn="ctr"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1600" b="0" i="0" u="none" strike="noStrike" cap="none" normalizeH="0" baseline="0" dirty="0" err="1" smtClean="0">
                          <a:ln>
                            <a:noFill/>
                          </a:ln>
                          <a:solidFill>
                            <a:schemeClr val="tx1"/>
                          </a:solidFill>
                          <a:effectLst/>
                          <a:latin typeface="Arial" charset="0"/>
                        </a:rPr>
                        <a:t>hours</a:t>
                      </a:r>
                      <a:endParaRPr kumimoji="0" lang="cs-CZ" sz="16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1600" b="0" i="0" u="none" strike="noStrike" cap="none" normalizeH="0" baseline="0" dirty="0" smtClean="0">
                          <a:ln>
                            <a:noFill/>
                          </a:ln>
                          <a:solidFill>
                            <a:schemeClr val="tx1"/>
                          </a:solidFill>
                          <a:effectLst/>
                          <a:latin typeface="Arial" charset="0"/>
                        </a:rPr>
                        <a:t>24</a:t>
                      </a:r>
                    </a:p>
                    <a:p>
                      <a:pPr marL="0" marR="0" lvl="0" indent="0" algn="ctr"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1600" b="0" i="0" u="none" strike="noStrike" cap="none" normalizeH="0" baseline="0" dirty="0" err="1" smtClean="0">
                          <a:ln>
                            <a:noFill/>
                          </a:ln>
                          <a:solidFill>
                            <a:schemeClr val="tx1"/>
                          </a:solidFill>
                          <a:effectLst/>
                          <a:latin typeface="Arial" charset="0"/>
                        </a:rPr>
                        <a:t>hours</a:t>
                      </a:r>
                      <a:endParaRPr kumimoji="0" lang="cs-CZ" sz="16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1600" b="0" i="0" u="none" strike="noStrike" cap="none" normalizeH="0" baseline="0" dirty="0" smtClean="0">
                          <a:ln>
                            <a:noFill/>
                          </a:ln>
                          <a:solidFill>
                            <a:schemeClr val="tx1"/>
                          </a:solidFill>
                          <a:effectLst/>
                          <a:latin typeface="Arial" charset="0"/>
                        </a:rPr>
                        <a:t>48</a:t>
                      </a:r>
                    </a:p>
                    <a:p>
                      <a:pPr marL="0" marR="0" lvl="0" indent="0" algn="ctr"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1600" b="0" i="0" u="none" strike="noStrike" cap="none" normalizeH="0" baseline="0" dirty="0" err="1" smtClean="0">
                          <a:ln>
                            <a:noFill/>
                          </a:ln>
                          <a:solidFill>
                            <a:schemeClr val="tx1"/>
                          </a:solidFill>
                          <a:effectLst/>
                          <a:latin typeface="Arial" charset="0"/>
                        </a:rPr>
                        <a:t>Hours</a:t>
                      </a:r>
                      <a:endParaRPr kumimoji="0" lang="cs-CZ" sz="16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35038">
                <a:tc>
                  <a:txBody>
                    <a:bodyPr/>
                    <a:lstStyle/>
                    <a:p>
                      <a:pPr marL="0" marR="0" lvl="0" indent="0" algn="ctr"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1600" b="0" i="0" u="none" strike="noStrike" cap="none" normalizeH="0" baseline="0" smtClean="0">
                          <a:ln>
                            <a:noFill/>
                          </a:ln>
                          <a:solidFill>
                            <a:schemeClr val="tx1"/>
                          </a:solidFill>
                          <a:effectLst/>
                          <a:latin typeface="Arial" charset="0"/>
                        </a:rPr>
                        <a:t>Mirafeldy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1600" b="0" i="0" u="none" strike="noStrike" cap="none" normalizeH="0" baseline="0" smtClean="0">
                          <a:ln>
                            <a:noFill/>
                          </a:ln>
                          <a:solidFill>
                            <a:schemeClr val="tx1"/>
                          </a:solidFill>
                          <a:effectLst/>
                          <a:latin typeface="Arial" charset="0"/>
                        </a:rPr>
                        <a:t>90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1600" b="0" i="0" u="none" strike="noStrike" cap="none" normalizeH="0" baseline="0" smtClean="0">
                          <a:ln>
                            <a:noFill/>
                          </a:ln>
                          <a:solidFill>
                            <a:schemeClr val="tx1"/>
                          </a:solidFill>
                          <a:effectLst/>
                          <a:latin typeface="Arial" charset="0"/>
                        </a:rPr>
                        <a:t>0,9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1600" b="0" i="0" u="none" strike="noStrike" cap="none" normalizeH="0" baseline="0" dirty="0" smtClean="0">
                          <a:ln>
                            <a:noFill/>
                          </a:ln>
                          <a:solidFill>
                            <a:schemeClr val="tx1"/>
                          </a:solidFill>
                          <a:effectLst/>
                          <a:latin typeface="Arial" charset="0"/>
                        </a:rPr>
                        <a:t>&gt;200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1600" b="0" i="0" u="none" strike="noStrike" cap="none" normalizeH="0" baseline="0" smtClean="0">
                          <a:ln>
                            <a:noFill/>
                          </a:ln>
                          <a:solidFill>
                            <a:schemeClr val="tx1"/>
                          </a:solidFill>
                          <a:effectLst/>
                          <a:latin typeface="Arial"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1600" b="0" i="0" u="none" strike="noStrike" cap="none" normalizeH="0" baseline="0" smtClean="0">
                          <a:ln>
                            <a:noFill/>
                          </a:ln>
                          <a:solidFill>
                            <a:schemeClr val="tx1"/>
                          </a:solidFill>
                          <a:effectLst/>
                          <a:latin typeface="Arial" charset="0"/>
                        </a:rPr>
                        <a:t>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1600" b="0" i="0" u="none" strike="noStrike" cap="none" normalizeH="0" baseline="0" smtClean="0">
                          <a:ln>
                            <a:noFill/>
                          </a:ln>
                          <a:solidFill>
                            <a:schemeClr val="tx1"/>
                          </a:solidFill>
                          <a:effectLst/>
                          <a:latin typeface="Arial"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1600" b="0" i="0" u="none" strike="noStrike" cap="none" normalizeH="0" baseline="0" smtClean="0">
                          <a:ln>
                            <a:noFill/>
                          </a:ln>
                          <a:solidFill>
                            <a:schemeClr val="tx1"/>
                          </a:solidFill>
                          <a:effectLst/>
                          <a:latin typeface="Arial"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1600" b="0" i="0" u="none" strike="noStrike" cap="none" normalizeH="0" baseline="0" dirty="0" smtClean="0">
                          <a:ln>
                            <a:noFill/>
                          </a:ln>
                          <a:solidFill>
                            <a:schemeClr val="tx1"/>
                          </a:solidFill>
                          <a:effectLst/>
                          <a:latin typeface="Arial" charset="0"/>
                        </a:rPr>
                        <a:t>24</a:t>
                      </a:r>
                    </a:p>
                    <a:p>
                      <a:pPr marL="0" marR="0" lvl="0" indent="0" algn="ctr"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1600" b="0" i="0" u="none" strike="noStrike" cap="none" normalizeH="0" baseline="0" dirty="0" smtClean="0">
                          <a:ln>
                            <a:noFill/>
                          </a:ln>
                          <a:solidFill>
                            <a:schemeClr val="tx1"/>
                          </a:solidFill>
                          <a:effectLst/>
                          <a:latin typeface="Arial" charset="0"/>
                        </a:rPr>
                        <a:t>(91.1%)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38213">
                <a:tc>
                  <a:txBody>
                    <a:bodyPr/>
                    <a:lstStyle/>
                    <a:p>
                      <a:pPr marL="0" marR="0" lvl="0" indent="0" algn="ctr"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1600" b="0" i="0" u="none" strike="noStrike" cap="none" normalizeH="0" baseline="0" dirty="0" smtClean="0">
                          <a:ln>
                            <a:noFill/>
                          </a:ln>
                          <a:solidFill>
                            <a:schemeClr val="tx1"/>
                          </a:solidFill>
                          <a:effectLst/>
                          <a:latin typeface="Arial" charset="0"/>
                        </a:rPr>
                        <a:t>Doubravka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1600" b="0" i="0" u="none" strike="noStrike" cap="none" normalizeH="0" baseline="0" smtClean="0">
                          <a:ln>
                            <a:noFill/>
                          </a:ln>
                          <a:solidFill>
                            <a:schemeClr val="tx1"/>
                          </a:solidFill>
                          <a:effectLst/>
                          <a:latin typeface="Arial" charset="0"/>
                        </a:rPr>
                        <a:t>120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1600" b="0" i="0" u="none" strike="noStrike" cap="none" normalizeH="0" baseline="0" smtClean="0">
                          <a:ln>
                            <a:noFill/>
                          </a:ln>
                          <a:solidFill>
                            <a:schemeClr val="tx1"/>
                          </a:solidFill>
                          <a:effectLst/>
                          <a:latin typeface="Arial" charset="0"/>
                        </a:rPr>
                        <a:t>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1600" b="0" i="0" u="none" strike="noStrike" cap="none" normalizeH="0" baseline="0" dirty="0" smtClean="0">
                          <a:ln>
                            <a:noFill/>
                          </a:ln>
                          <a:solidFill>
                            <a:schemeClr val="tx1"/>
                          </a:solidFill>
                          <a:effectLst/>
                          <a:latin typeface="Arial" charset="0"/>
                        </a:rPr>
                        <a:t>364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1600" b="0" i="0" u="none" strike="noStrike" cap="none" normalizeH="0" baseline="0" smtClean="0">
                          <a:ln>
                            <a:noFill/>
                          </a:ln>
                          <a:solidFill>
                            <a:schemeClr val="tx1"/>
                          </a:solidFill>
                          <a:effectLst/>
                          <a:latin typeface="Arial"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1600" b="0" i="0" u="none" strike="noStrike" cap="none" normalizeH="0" baseline="0" smtClean="0">
                          <a:ln>
                            <a:noFill/>
                          </a:ln>
                          <a:solidFill>
                            <a:schemeClr val="tx1"/>
                          </a:solidFill>
                          <a:effectLst/>
                          <a:latin typeface="Arial"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1600" b="0" i="0" u="none" strike="noStrike" cap="none" normalizeH="0" baseline="0" smtClean="0">
                          <a:ln>
                            <a:noFill/>
                          </a:ln>
                          <a:solidFill>
                            <a:schemeClr val="tx1"/>
                          </a:solidFill>
                          <a:effectLst/>
                          <a:latin typeface="Arial"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1600" b="0" i="0" u="none" strike="noStrike" cap="none" normalizeH="0" baseline="0" smtClean="0">
                          <a:ln>
                            <a:noFill/>
                          </a:ln>
                          <a:solidFill>
                            <a:schemeClr val="tx1"/>
                          </a:solidFill>
                          <a:effectLst/>
                          <a:latin typeface="Arial" charset="0"/>
                        </a:rPr>
                        <a:t>21</a:t>
                      </a:r>
                    </a:p>
                    <a:p>
                      <a:pPr marL="0" marR="0" lvl="0" indent="0" algn="ctr"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1600" b="0" i="0" u="none" strike="noStrike" cap="none" normalizeH="0" baseline="0" smtClean="0">
                          <a:ln>
                            <a:noFill/>
                          </a:ln>
                          <a:solidFill>
                            <a:schemeClr val="tx1"/>
                          </a:solidFill>
                          <a:effectLst/>
                          <a:latin typeface="Arial" charset="0"/>
                        </a:rPr>
                        <a:t>(95.0%)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1600" b="0" i="0" u="none" strike="noStrike" cap="none" normalizeH="0" baseline="0" dirty="0" smtClean="0">
                          <a:ln>
                            <a:noFill/>
                          </a:ln>
                          <a:solidFill>
                            <a:schemeClr val="tx1"/>
                          </a:solidFill>
                          <a:effectLst/>
                          <a:latin typeface="Arial" charset="0"/>
                        </a:rPr>
                        <a:t>2</a:t>
                      </a:r>
                    </a:p>
                    <a:p>
                      <a:pPr marL="0" marR="0" lvl="0" indent="0" algn="ctr"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1600" b="0" i="0" u="none" strike="noStrike" cap="none" normalizeH="0" baseline="0" dirty="0" smtClean="0">
                          <a:ln>
                            <a:noFill/>
                          </a:ln>
                          <a:solidFill>
                            <a:schemeClr val="tx1"/>
                          </a:solidFill>
                          <a:effectLst/>
                          <a:latin typeface="Arial" charset="0"/>
                        </a:rPr>
                        <a:t>(99,3%)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35038">
                <a:tc>
                  <a:txBody>
                    <a:bodyPr/>
                    <a:lstStyle/>
                    <a:p>
                      <a:pPr marL="0" marR="0" lvl="0" indent="0" algn="ctr"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1600" b="0" i="0" u="none" strike="noStrike" cap="none" normalizeH="0" baseline="0" smtClean="0">
                          <a:ln>
                            <a:noFill/>
                          </a:ln>
                          <a:solidFill>
                            <a:schemeClr val="tx1"/>
                          </a:solidFill>
                          <a:effectLst/>
                          <a:latin typeface="Arial" charset="0"/>
                        </a:rPr>
                        <a:t>Schiffort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1600" b="0" i="0" u="none" strike="noStrike" cap="none" normalizeH="0" baseline="0" smtClean="0">
                          <a:ln>
                            <a:noFill/>
                          </a:ln>
                          <a:solidFill>
                            <a:schemeClr val="tx1"/>
                          </a:solidFill>
                          <a:effectLst/>
                          <a:latin typeface="Arial" charset="0"/>
                        </a:rPr>
                        <a:t>190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1600" b="0" i="0" u="none" strike="noStrike" cap="none" normalizeH="0" baseline="0" smtClean="0">
                          <a:ln>
                            <a:noFill/>
                          </a:ln>
                          <a:solidFill>
                            <a:schemeClr val="tx1"/>
                          </a:solidFill>
                          <a:effectLst/>
                          <a:latin typeface="Arial" charset="0"/>
                        </a:rPr>
                        <a:t>1,9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1600" b="0" i="0" u="none" strike="noStrike" cap="none" normalizeH="0" baseline="0" dirty="0" smtClean="0">
                          <a:ln>
                            <a:noFill/>
                          </a:ln>
                          <a:solidFill>
                            <a:schemeClr val="tx1"/>
                          </a:solidFill>
                          <a:effectLst/>
                          <a:latin typeface="Arial" charset="0"/>
                        </a:rPr>
                        <a:t>&gt;200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1600" b="0" i="0" u="none" strike="noStrike" cap="none" normalizeH="0" baseline="0" smtClean="0">
                          <a:ln>
                            <a:noFill/>
                          </a:ln>
                          <a:solidFill>
                            <a:schemeClr val="tx1"/>
                          </a:solidFill>
                          <a:effectLst/>
                          <a:latin typeface="Arial"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1600" b="0" i="0" u="none" strike="noStrike" cap="none" normalizeH="0" baseline="0" smtClean="0">
                          <a:ln>
                            <a:noFill/>
                          </a:ln>
                          <a:solidFill>
                            <a:schemeClr val="tx1"/>
                          </a:solidFill>
                          <a:effectLst/>
                          <a:latin typeface="Arial"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1600" b="0" i="0" u="none" strike="noStrike" cap="none" normalizeH="0" baseline="0" smtClean="0">
                          <a:ln>
                            <a:noFill/>
                          </a:ln>
                          <a:solidFill>
                            <a:schemeClr val="tx1"/>
                          </a:solidFill>
                          <a:effectLst/>
                          <a:latin typeface="Arial"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1600" b="0" i="0" u="none" strike="noStrike" cap="none" normalizeH="0" baseline="0" smtClean="0">
                          <a:ln>
                            <a:noFill/>
                          </a:ln>
                          <a:solidFill>
                            <a:schemeClr val="tx1"/>
                          </a:solidFill>
                          <a:effectLst/>
                          <a:latin typeface="Arial" charset="0"/>
                        </a:rPr>
                        <a:t>5</a:t>
                      </a:r>
                    </a:p>
                    <a:p>
                      <a:pPr marL="0" marR="0" lvl="0" indent="0" algn="ctr"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1600" b="0" i="0" u="none" strike="noStrike" cap="none" normalizeH="0" baseline="0" smtClean="0">
                          <a:ln>
                            <a:noFill/>
                          </a:ln>
                          <a:solidFill>
                            <a:schemeClr val="tx1"/>
                          </a:solidFill>
                          <a:effectLst/>
                          <a:latin typeface="Arial" charset="0"/>
                        </a:rPr>
                        <a:t>(98,8%)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1600" b="0" i="0" u="none" strike="noStrike" cap="none" normalizeH="0" baseline="0" dirty="0" smtClean="0">
                          <a:ln>
                            <a:noFill/>
                          </a:ln>
                          <a:solidFill>
                            <a:schemeClr val="tx1"/>
                          </a:solidFill>
                          <a:effectLst/>
                          <a:latin typeface="Arial" charset="0"/>
                        </a:rPr>
                        <a:t>3</a:t>
                      </a:r>
                    </a:p>
                    <a:p>
                      <a:pPr marL="0" marR="0" lvl="0" indent="0" algn="ctr"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1600" b="0" i="0" u="none" strike="noStrike" cap="none" normalizeH="0" baseline="0" dirty="0" smtClean="0">
                          <a:ln>
                            <a:noFill/>
                          </a:ln>
                          <a:solidFill>
                            <a:schemeClr val="tx1"/>
                          </a:solidFill>
                          <a:effectLst/>
                          <a:latin typeface="Arial" charset="0"/>
                        </a:rPr>
                        <a:t>(98,9)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19993">
                <a:tc>
                  <a:txBody>
                    <a:bodyPr/>
                    <a:lstStyle/>
                    <a:p>
                      <a:pPr marL="0" marR="0" lvl="0" indent="0" algn="ctr"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1600" b="0" i="0" u="none" strike="noStrike" cap="none" normalizeH="0" baseline="0" smtClean="0">
                          <a:ln>
                            <a:noFill/>
                          </a:ln>
                          <a:solidFill>
                            <a:schemeClr val="tx1"/>
                          </a:solidFill>
                          <a:effectLst/>
                          <a:latin typeface="Arial" charset="0"/>
                        </a:rPr>
                        <a:t>Control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1600" b="0" i="0" u="none" strike="noStrike" cap="none" normalizeH="0" baseline="0" smtClean="0">
                          <a:ln>
                            <a:noFill/>
                          </a:ln>
                          <a:solidFill>
                            <a:schemeClr val="tx1"/>
                          </a:solidFill>
                          <a:effectLst/>
                          <a:latin typeface="Arial"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1600" b="0" i="0" u="none" strike="noStrike" cap="none" normalizeH="0" baseline="0" smtClean="0">
                          <a:ln>
                            <a:noFill/>
                          </a:ln>
                          <a:solidFill>
                            <a:schemeClr val="tx1"/>
                          </a:solidFill>
                          <a:effectLst/>
                          <a:latin typeface="Arial"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1600" b="0" i="0" u="none" strike="noStrike" cap="none" normalizeH="0" baseline="0" dirty="0" smtClean="0">
                          <a:ln>
                            <a:noFill/>
                          </a:ln>
                          <a:solidFill>
                            <a:schemeClr val="tx1"/>
                          </a:solidFill>
                          <a:effectLst/>
                          <a:latin typeface="Arial" charset="0"/>
                        </a:rPr>
                        <a:t>190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1600" b="0" i="0" u="none" strike="noStrike" cap="none" normalizeH="0" baseline="0" smtClean="0">
                          <a:ln>
                            <a:noFill/>
                          </a:ln>
                          <a:solidFill>
                            <a:schemeClr val="tx1"/>
                          </a:solidFill>
                          <a:effectLst/>
                          <a:latin typeface="Arial" charset="0"/>
                        </a:rPr>
                        <a:t>251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1600" b="0" i="0" u="none" strike="noStrike" cap="none" normalizeH="0" baseline="0" smtClean="0">
                          <a:ln>
                            <a:noFill/>
                          </a:ln>
                          <a:solidFill>
                            <a:schemeClr val="tx1"/>
                          </a:solidFill>
                          <a:effectLst/>
                          <a:latin typeface="Arial" charset="0"/>
                        </a:rPr>
                        <a:t>396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1600" b="0" i="0" u="none" strike="noStrike" cap="none" normalizeH="0" baseline="0" smtClean="0">
                          <a:ln>
                            <a:noFill/>
                          </a:ln>
                          <a:solidFill>
                            <a:schemeClr val="tx1"/>
                          </a:solidFill>
                          <a:effectLst/>
                          <a:latin typeface="Arial" charset="0"/>
                        </a:rPr>
                        <a:t>129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1600" b="0" i="0" u="none" strike="noStrike" cap="none" normalizeH="0" baseline="0" smtClean="0">
                          <a:ln>
                            <a:noFill/>
                          </a:ln>
                          <a:solidFill>
                            <a:schemeClr val="tx1"/>
                          </a:solidFill>
                          <a:effectLst/>
                          <a:latin typeface="Arial" charset="0"/>
                        </a:rPr>
                        <a:t>420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1600" b="0" i="0" u="none" strike="noStrike" cap="none" normalizeH="0" baseline="0" dirty="0" smtClean="0">
                          <a:ln>
                            <a:noFill/>
                          </a:ln>
                          <a:solidFill>
                            <a:schemeClr val="tx1"/>
                          </a:solidFill>
                          <a:effectLst/>
                          <a:latin typeface="Arial" charset="0"/>
                        </a:rPr>
                        <a:t>270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3" name="Rectangle 5"/>
          <p:cNvSpPr>
            <a:spLocks noGrp="1"/>
          </p:cNvSpPr>
          <p:nvPr>
            <p:ph type="ctrTitle" idx="4294967295"/>
          </p:nvPr>
        </p:nvSpPr>
        <p:spPr>
          <a:xfrm>
            <a:off x="685800" y="2130425"/>
            <a:ext cx="7772400" cy="1470025"/>
          </a:xfrm>
        </p:spPr>
        <p:txBody>
          <a:bodyPr/>
          <a:lstStyle/>
          <a:p>
            <a:r>
              <a:rPr lang="cs-CZ" sz="8000" dirty="0" smtClean="0">
                <a:latin typeface="Calibri" pitchFamily="34" charset="0"/>
              </a:rPr>
              <a:t>   PREDATOR 3D</a:t>
            </a:r>
          </a:p>
        </p:txBody>
      </p:sp>
      <p:sp>
        <p:nvSpPr>
          <p:cNvPr id="288774" name="Rectangle 6"/>
          <p:cNvSpPr>
            <a:spLocks noGrp="1"/>
          </p:cNvSpPr>
          <p:nvPr>
            <p:ph type="subTitle" idx="4294967295"/>
          </p:nvPr>
        </p:nvSpPr>
        <p:spPr>
          <a:xfrm>
            <a:off x="1371600" y="3886200"/>
            <a:ext cx="6400800" cy="1752600"/>
          </a:xfrm>
        </p:spPr>
        <p:txBody>
          <a:bodyPr/>
          <a:lstStyle/>
          <a:p>
            <a:pPr marL="0" indent="0" algn="ctr">
              <a:buNone/>
            </a:pPr>
            <a:r>
              <a:rPr lang="cs-CZ" dirty="0" err="1" smtClean="0">
                <a:latin typeface="Constantia" pitchFamily="18" charset="0"/>
              </a:rPr>
              <a:t>Insect</a:t>
            </a:r>
            <a:r>
              <a:rPr lang="cs-CZ" dirty="0" smtClean="0">
                <a:latin typeface="Constantia" pitchFamily="18" charset="0"/>
              </a:rPr>
              <a:t> </a:t>
            </a:r>
            <a:r>
              <a:rPr lang="cs-CZ" dirty="0" err="1" smtClean="0">
                <a:latin typeface="Constantia" pitchFamily="18" charset="0"/>
              </a:rPr>
              <a:t>smoke</a:t>
            </a:r>
            <a:r>
              <a:rPr lang="cs-CZ" dirty="0" smtClean="0">
                <a:latin typeface="Constantia" pitchFamily="18" charset="0"/>
              </a:rPr>
              <a:t> </a:t>
            </a:r>
            <a:r>
              <a:rPr lang="cs-CZ" dirty="0" err="1" smtClean="0">
                <a:latin typeface="Constantia" pitchFamily="18" charset="0"/>
              </a:rPr>
              <a:t>generator</a:t>
            </a:r>
            <a:endParaRPr lang="cs-CZ" dirty="0" smtClean="0">
              <a:latin typeface="Constantia" pitchFamily="18"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6" name="Rectangle 4"/>
          <p:cNvSpPr>
            <a:spLocks noGrp="1"/>
          </p:cNvSpPr>
          <p:nvPr>
            <p:ph type="title" idx="4294967295"/>
          </p:nvPr>
        </p:nvSpPr>
        <p:spPr/>
        <p:txBody>
          <a:bodyPr/>
          <a:lstStyle/>
          <a:p>
            <a:r>
              <a:rPr lang="cs-CZ" smtClean="0">
                <a:latin typeface="Calibri" pitchFamily="34" charset="0"/>
              </a:rPr>
              <a:t>              Advantages of use</a:t>
            </a:r>
          </a:p>
        </p:txBody>
      </p:sp>
      <p:sp>
        <p:nvSpPr>
          <p:cNvPr id="300037" name="Rectangle 5"/>
          <p:cNvSpPr>
            <a:spLocks noGrp="1"/>
          </p:cNvSpPr>
          <p:nvPr>
            <p:ph type="body" idx="4294967295"/>
          </p:nvPr>
        </p:nvSpPr>
        <p:spPr/>
        <p:txBody>
          <a:bodyPr/>
          <a:lstStyle/>
          <a:p>
            <a:pPr lvl="4"/>
            <a:r>
              <a:rPr lang="cs-CZ" sz="3600" smtClean="0">
                <a:latin typeface="Constantia" pitchFamily="18" charset="0"/>
              </a:rPr>
              <a:t>Easy application in  heavy terain</a:t>
            </a:r>
          </a:p>
          <a:p>
            <a:pPr lvl="4"/>
            <a:r>
              <a:rPr lang="cs-CZ" sz="3600" smtClean="0">
                <a:latin typeface="Constantia" pitchFamily="18" charset="0"/>
              </a:rPr>
              <a:t>Fast killing (repellent) effect</a:t>
            </a:r>
          </a:p>
          <a:p>
            <a:pPr lvl="4"/>
            <a:r>
              <a:rPr lang="cs-CZ" sz="3600" smtClean="0">
                <a:latin typeface="Constantia" pitchFamily="18" charset="0"/>
              </a:rPr>
              <a:t>No persistance</a:t>
            </a:r>
          </a:p>
          <a:p>
            <a:pPr lvl="4"/>
            <a:r>
              <a:rPr lang="cs-CZ" sz="3600" smtClean="0">
                <a:latin typeface="Constantia" pitchFamily="18" charset="0"/>
              </a:rPr>
              <a:t>Ecologicaly friendly</a:t>
            </a:r>
          </a:p>
          <a:p>
            <a:pPr lvl="4"/>
            <a:r>
              <a:rPr lang="cs-CZ" sz="3600" smtClean="0">
                <a:latin typeface="Constantia" pitchFamily="18" charset="0"/>
              </a:rPr>
              <a:t>Handy package</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endParaRPr lang="cs-CZ"/>
          </a:p>
        </p:txBody>
      </p:sp>
      <p:sp>
        <p:nvSpPr>
          <p:cNvPr id="3" name="Podnadpis 2"/>
          <p:cNvSpPr>
            <a:spLocks noGrp="1"/>
          </p:cNvSpPr>
          <p:nvPr>
            <p:ph type="subTitle" idx="1"/>
          </p:nvPr>
        </p:nvSpPr>
        <p:spPr/>
        <p:txBody>
          <a:bodyPr/>
          <a:lstStyle/>
          <a:p>
            <a:endParaRPr lang="cs-CZ"/>
          </a:p>
        </p:txBody>
      </p:sp>
      <p:pic>
        <p:nvPicPr>
          <p:cNvPr id="306178" name="Picture 2" descr="C:\Users\ivos\Documents\P R E D A T O R\Obrázky\3D\FOTO Dýmovnice\20130622_055717.jpg"/>
          <p:cNvPicPr>
            <a:picLocks noChangeAspect="1" noChangeArrowheads="1"/>
          </p:cNvPicPr>
          <p:nvPr/>
        </p:nvPicPr>
        <p:blipFill>
          <a:blip r:embed="rId2" cstate="print"/>
          <a:srcRect/>
          <a:stretch>
            <a:fillRect/>
          </a:stretch>
        </p:blipFill>
        <p:spPr bwMode="auto">
          <a:xfrm>
            <a:off x="-304800" y="-3071813"/>
            <a:ext cx="9753600" cy="13001626"/>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endParaRPr lang="cs-CZ"/>
          </a:p>
        </p:txBody>
      </p:sp>
      <p:sp>
        <p:nvSpPr>
          <p:cNvPr id="3" name="Podnadpis 2"/>
          <p:cNvSpPr>
            <a:spLocks noGrp="1"/>
          </p:cNvSpPr>
          <p:nvPr>
            <p:ph type="subTitle" idx="1"/>
          </p:nvPr>
        </p:nvSpPr>
        <p:spPr/>
        <p:txBody>
          <a:bodyPr/>
          <a:lstStyle/>
          <a:p>
            <a:endParaRPr lang="cs-CZ"/>
          </a:p>
        </p:txBody>
      </p:sp>
      <p:pic>
        <p:nvPicPr>
          <p:cNvPr id="305154" name="Picture 2" descr="C:\Users\ivos\Documents\P R E D A T O R\Obrázky\3D\FOTO Dýmovnice\20130622_055738.jpg"/>
          <p:cNvPicPr>
            <a:picLocks noChangeAspect="1" noChangeArrowheads="1"/>
          </p:cNvPicPr>
          <p:nvPr/>
        </p:nvPicPr>
        <p:blipFill>
          <a:blip r:embed="rId2" cstate="print"/>
          <a:srcRect/>
          <a:stretch>
            <a:fillRect/>
          </a:stretch>
        </p:blipFill>
        <p:spPr bwMode="auto">
          <a:xfrm>
            <a:off x="-304800" y="-228600"/>
            <a:ext cx="9753600" cy="7315200"/>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2"/>
          <p:cNvSpPr>
            <a:spLocks noGrp="1"/>
          </p:cNvSpPr>
          <p:nvPr>
            <p:ph type="title" idx="4294967295"/>
          </p:nvPr>
        </p:nvSpPr>
        <p:spPr/>
        <p:txBody>
          <a:bodyPr/>
          <a:lstStyle/>
          <a:p>
            <a:endParaRPr lang="cs-CZ" smtClean="0">
              <a:latin typeface="Calibri" pitchFamily="34" charset="0"/>
            </a:endParaRPr>
          </a:p>
        </p:txBody>
      </p:sp>
      <p:sp>
        <p:nvSpPr>
          <p:cNvPr id="297987" name="Rectangle 3"/>
          <p:cNvSpPr>
            <a:spLocks noGrp="1"/>
          </p:cNvSpPr>
          <p:nvPr>
            <p:ph type="body" idx="4294967295"/>
          </p:nvPr>
        </p:nvSpPr>
        <p:spPr/>
        <p:txBody>
          <a:bodyPr/>
          <a:lstStyle/>
          <a:p>
            <a:endParaRPr lang="cs-CZ" smtClean="0">
              <a:latin typeface="Constantia" pitchFamily="18" charset="0"/>
            </a:endParaRPr>
          </a:p>
        </p:txBody>
      </p:sp>
      <p:pic>
        <p:nvPicPr>
          <p:cNvPr id="297988" name="Picture 4" descr="P1180420"/>
          <p:cNvPicPr>
            <a:picLocks noChangeAspect="1" noChangeArrowheads="1"/>
          </p:cNvPicPr>
          <p:nvPr/>
        </p:nvPicPr>
        <p:blipFill>
          <a:blip r:embed="rId2" cstate="print"/>
          <a:srcRect/>
          <a:stretch>
            <a:fillRect/>
          </a:stretch>
        </p:blipFill>
        <p:spPr bwMode="auto">
          <a:xfrm>
            <a:off x="-4205288" y="-3154363"/>
            <a:ext cx="17556163" cy="13166726"/>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2"/>
          <p:cNvSpPr>
            <a:spLocks noGrp="1"/>
          </p:cNvSpPr>
          <p:nvPr>
            <p:ph type="title" idx="4294967295"/>
          </p:nvPr>
        </p:nvSpPr>
        <p:spPr/>
        <p:txBody>
          <a:bodyPr/>
          <a:lstStyle/>
          <a:p>
            <a:endParaRPr lang="cs-CZ" smtClean="0">
              <a:latin typeface="Calibri" pitchFamily="34" charset="0"/>
            </a:endParaRPr>
          </a:p>
        </p:txBody>
      </p:sp>
      <p:sp>
        <p:nvSpPr>
          <p:cNvPr id="305155" name="Rectangle 3"/>
          <p:cNvSpPr>
            <a:spLocks noGrp="1"/>
          </p:cNvSpPr>
          <p:nvPr>
            <p:ph type="body" idx="4294967295"/>
          </p:nvPr>
        </p:nvSpPr>
        <p:spPr/>
        <p:txBody>
          <a:bodyPr/>
          <a:lstStyle/>
          <a:p>
            <a:endParaRPr lang="cs-CZ" smtClean="0">
              <a:latin typeface="Constantia" pitchFamily="18" charset="0"/>
            </a:endParaRPr>
          </a:p>
        </p:txBody>
      </p:sp>
      <p:pic>
        <p:nvPicPr>
          <p:cNvPr id="305156" name="Picture 4" descr="P1180419"/>
          <p:cNvPicPr>
            <a:picLocks noChangeAspect="1" noChangeArrowheads="1"/>
          </p:cNvPicPr>
          <p:nvPr/>
        </p:nvPicPr>
        <p:blipFill>
          <a:blip r:embed="rId2" cstate="print"/>
          <a:srcRect/>
          <a:stretch>
            <a:fillRect/>
          </a:stretch>
        </p:blipFill>
        <p:spPr bwMode="auto">
          <a:xfrm>
            <a:off x="-4205288" y="-3154363"/>
            <a:ext cx="17556163" cy="13166726"/>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Grp="1"/>
          </p:cNvSpPr>
          <p:nvPr>
            <p:ph type="title" idx="4294967295"/>
          </p:nvPr>
        </p:nvSpPr>
        <p:spPr/>
        <p:txBody>
          <a:bodyPr/>
          <a:lstStyle/>
          <a:p>
            <a:endParaRPr lang="cs-CZ" smtClean="0">
              <a:latin typeface="Calibri" pitchFamily="34" charset="0"/>
            </a:endParaRPr>
          </a:p>
        </p:txBody>
      </p:sp>
      <p:sp>
        <p:nvSpPr>
          <p:cNvPr id="307203" name="Rectangle 3"/>
          <p:cNvSpPr>
            <a:spLocks noGrp="1"/>
          </p:cNvSpPr>
          <p:nvPr>
            <p:ph type="body" idx="4294967295"/>
          </p:nvPr>
        </p:nvSpPr>
        <p:spPr/>
        <p:txBody>
          <a:bodyPr/>
          <a:lstStyle/>
          <a:p>
            <a:endParaRPr lang="cs-CZ" smtClean="0">
              <a:latin typeface="Constantia" pitchFamily="18" charset="0"/>
            </a:endParaRPr>
          </a:p>
        </p:txBody>
      </p:sp>
      <p:pic>
        <p:nvPicPr>
          <p:cNvPr id="307204" name="Picture 4" descr="P1180424"/>
          <p:cNvPicPr>
            <a:picLocks noChangeAspect="1" noChangeArrowheads="1"/>
          </p:cNvPicPr>
          <p:nvPr/>
        </p:nvPicPr>
        <p:blipFill>
          <a:blip r:embed="rId2" cstate="print"/>
          <a:srcRect/>
          <a:stretch>
            <a:fillRect/>
          </a:stretch>
        </p:blipFill>
        <p:spPr bwMode="auto">
          <a:xfrm>
            <a:off x="-4205288" y="-3154363"/>
            <a:ext cx="17556163" cy="13166726"/>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2"/>
          <p:cNvSpPr>
            <a:spLocks noGrp="1"/>
          </p:cNvSpPr>
          <p:nvPr>
            <p:ph type="title" idx="4294967295"/>
          </p:nvPr>
        </p:nvSpPr>
        <p:spPr/>
        <p:txBody>
          <a:bodyPr/>
          <a:lstStyle/>
          <a:p>
            <a:endParaRPr lang="cs-CZ" smtClean="0">
              <a:latin typeface="Calibri" pitchFamily="34" charset="0"/>
            </a:endParaRPr>
          </a:p>
        </p:txBody>
      </p:sp>
      <p:sp>
        <p:nvSpPr>
          <p:cNvPr id="306179" name="Rectangle 3"/>
          <p:cNvSpPr>
            <a:spLocks noGrp="1"/>
          </p:cNvSpPr>
          <p:nvPr>
            <p:ph type="body" idx="4294967295"/>
          </p:nvPr>
        </p:nvSpPr>
        <p:spPr/>
        <p:txBody>
          <a:bodyPr/>
          <a:lstStyle/>
          <a:p>
            <a:endParaRPr lang="cs-CZ" smtClean="0">
              <a:latin typeface="Constantia" pitchFamily="18" charset="0"/>
            </a:endParaRPr>
          </a:p>
        </p:txBody>
      </p:sp>
      <p:pic>
        <p:nvPicPr>
          <p:cNvPr id="306180" name="Picture 4" descr="P1180426"/>
          <p:cNvPicPr>
            <a:picLocks noChangeAspect="1" noChangeArrowheads="1"/>
          </p:cNvPicPr>
          <p:nvPr/>
        </p:nvPicPr>
        <p:blipFill>
          <a:blip r:embed="rId2" cstate="print"/>
          <a:srcRect/>
          <a:stretch>
            <a:fillRect/>
          </a:stretch>
        </p:blipFill>
        <p:spPr bwMode="auto">
          <a:xfrm>
            <a:off x="-4205288" y="-3154363"/>
            <a:ext cx="17556163" cy="13166726"/>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2"/>
          <p:cNvSpPr>
            <a:spLocks noGrp="1"/>
          </p:cNvSpPr>
          <p:nvPr>
            <p:ph type="title" idx="4294967295"/>
          </p:nvPr>
        </p:nvSpPr>
        <p:spPr>
          <a:xfrm>
            <a:off x="457200" y="0"/>
            <a:ext cx="8291513" cy="1847850"/>
          </a:xfrm>
        </p:spPr>
        <p:txBody>
          <a:bodyPr/>
          <a:lstStyle/>
          <a:p>
            <a:r>
              <a:rPr lang="cs-CZ" sz="2400" smtClean="0">
                <a:latin typeface="Arial" charset="0"/>
              </a:rPr>
              <a:t>Effect of Predator 3D smoke generator in the flood plain forest</a:t>
            </a:r>
            <a:r>
              <a:rPr lang="cs-CZ" sz="2800" smtClean="0">
                <a:latin typeface="Arial" charset="0"/>
              </a:rPr>
              <a:t>.Average number of biting mosquitoes per one minute</a:t>
            </a:r>
            <a:r>
              <a:rPr lang="cs-CZ" sz="2400" smtClean="0">
                <a:latin typeface="Arial" charset="0"/>
              </a:rPr>
              <a:t> (reduction in % in parentheses)</a:t>
            </a:r>
          </a:p>
        </p:txBody>
      </p:sp>
      <p:graphicFrame>
        <p:nvGraphicFramePr>
          <p:cNvPr id="303201" name="Group 97"/>
          <p:cNvGraphicFramePr>
            <a:graphicFrameLocks noGrp="1"/>
          </p:cNvGraphicFramePr>
          <p:nvPr>
            <p:ph idx="4294967295"/>
          </p:nvPr>
        </p:nvGraphicFramePr>
        <p:xfrm>
          <a:off x="611188" y="1916832"/>
          <a:ext cx="7991475" cy="4511040"/>
        </p:xfrm>
        <a:graphic>
          <a:graphicData uri="http://schemas.openxmlformats.org/drawingml/2006/table">
            <a:tbl>
              <a:tblPr/>
              <a:tblGrid>
                <a:gridCol w="2709862"/>
                <a:gridCol w="2571750"/>
                <a:gridCol w="2709863"/>
              </a:tblGrid>
              <a:tr h="607248">
                <a:tc>
                  <a:txBody>
                    <a:bodyPr/>
                    <a:lstStyle/>
                    <a:p>
                      <a:pPr marL="0" marR="0" lvl="0" indent="0" algn="ctr"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000" b="0" i="0" u="none" strike="noStrike" cap="none" normalizeH="0" baseline="0" dirty="0" err="1" smtClean="0">
                          <a:ln>
                            <a:noFill/>
                          </a:ln>
                          <a:solidFill>
                            <a:schemeClr val="tx1"/>
                          </a:solidFill>
                          <a:effectLst/>
                          <a:latin typeface="Arial" charset="0"/>
                        </a:rPr>
                        <a:t>Time</a:t>
                      </a:r>
                      <a:r>
                        <a:rPr kumimoji="0" lang="cs-CZ" sz="2000" b="0" i="0" u="none" strike="noStrike" cap="none" normalizeH="0" baseline="0" dirty="0" smtClean="0">
                          <a:ln>
                            <a:noFill/>
                          </a:ln>
                          <a:solidFill>
                            <a:schemeClr val="tx1"/>
                          </a:solidFill>
                          <a:effectLst/>
                          <a:latin typeface="Arial" charset="0"/>
                        </a:rPr>
                        <a:t> </a:t>
                      </a:r>
                      <a:r>
                        <a:rPr kumimoji="0" lang="cs-CZ" sz="2000" b="0" i="0" u="none" strike="noStrike" cap="none" normalizeH="0" baseline="0" dirty="0" err="1" smtClean="0">
                          <a:ln>
                            <a:noFill/>
                          </a:ln>
                          <a:solidFill>
                            <a:schemeClr val="tx1"/>
                          </a:solidFill>
                          <a:effectLst/>
                          <a:latin typeface="Arial" charset="0"/>
                        </a:rPr>
                        <a:t>after</a:t>
                      </a:r>
                      <a:r>
                        <a:rPr kumimoji="0" lang="cs-CZ" sz="2000" b="0" i="0" u="none" strike="noStrike" cap="none" normalizeH="0" baseline="0" dirty="0" smtClean="0">
                          <a:ln>
                            <a:noFill/>
                          </a:ln>
                          <a:solidFill>
                            <a:schemeClr val="tx1"/>
                          </a:solidFill>
                          <a:effectLst/>
                          <a:latin typeface="Arial" charset="0"/>
                        </a:rPr>
                        <a:t> </a:t>
                      </a:r>
                      <a:r>
                        <a:rPr kumimoji="0" lang="cs-CZ" sz="2000" b="0" i="0" u="none" strike="noStrike" cap="none" normalizeH="0" baseline="0" dirty="0" err="1" smtClean="0">
                          <a:ln>
                            <a:noFill/>
                          </a:ln>
                          <a:solidFill>
                            <a:schemeClr val="tx1"/>
                          </a:solidFill>
                          <a:effectLst/>
                          <a:latin typeface="Arial" charset="0"/>
                        </a:rPr>
                        <a:t>the</a:t>
                      </a:r>
                      <a:r>
                        <a:rPr kumimoji="0" lang="cs-CZ" sz="2000" b="0" i="0" u="none" strike="noStrike" cap="none" normalizeH="0" baseline="0" dirty="0" smtClean="0">
                          <a:ln>
                            <a:noFill/>
                          </a:ln>
                          <a:solidFill>
                            <a:schemeClr val="tx1"/>
                          </a:solidFill>
                          <a:effectLst/>
                          <a:latin typeface="Arial" charset="0"/>
                        </a:rPr>
                        <a:t> </a:t>
                      </a:r>
                      <a:r>
                        <a:rPr kumimoji="0" lang="cs-CZ" sz="2000" b="0" i="0" u="none" strike="noStrike" cap="none" normalizeH="0" baseline="0" dirty="0" err="1" smtClean="0">
                          <a:ln>
                            <a:noFill/>
                          </a:ln>
                          <a:solidFill>
                            <a:schemeClr val="tx1"/>
                          </a:solidFill>
                          <a:effectLst/>
                          <a:latin typeface="Arial" charset="0"/>
                        </a:rPr>
                        <a:t>treatment</a:t>
                      </a:r>
                      <a:endParaRPr kumimoji="0" lang="cs-CZ" sz="2000" b="0" i="0" u="none" strike="noStrike" cap="none" normalizeH="0" baseline="0" dirty="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000" b="0" i="0" u="none" strike="noStrike" cap="none" normalizeH="0" baseline="0" dirty="0" err="1" smtClean="0">
                          <a:ln>
                            <a:noFill/>
                          </a:ln>
                          <a:solidFill>
                            <a:schemeClr val="tx1"/>
                          </a:solidFill>
                          <a:effectLst/>
                          <a:latin typeface="Arial" charset="0"/>
                        </a:rPr>
                        <a:t>Treated</a:t>
                      </a:r>
                      <a:r>
                        <a:rPr kumimoji="0" lang="cs-CZ" sz="2000" b="0" i="0" u="none" strike="noStrike" cap="none" normalizeH="0" baseline="0" dirty="0" smtClean="0">
                          <a:ln>
                            <a:noFill/>
                          </a:ln>
                          <a:solidFill>
                            <a:schemeClr val="tx1"/>
                          </a:solidFill>
                          <a:effectLst/>
                          <a:latin typeface="Arial" charset="0"/>
                        </a:rPr>
                        <a:t> area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000" b="0" i="0" u="none" strike="noStrike" cap="none" normalizeH="0" baseline="0" smtClean="0">
                          <a:ln>
                            <a:noFill/>
                          </a:ln>
                          <a:solidFill>
                            <a:schemeClr val="tx1"/>
                          </a:solidFill>
                          <a:effectLst/>
                          <a:latin typeface="Arial" charset="0"/>
                        </a:rPr>
                        <a:t>Control area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03263">
                <a:tc>
                  <a:txBody>
                    <a:bodyPr/>
                    <a:lstStyle/>
                    <a:p>
                      <a:pPr marL="0" marR="0" lvl="0" indent="0" algn="ctr"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000" b="0" i="0" u="none" strike="noStrike" cap="none" normalizeH="0" baseline="0" smtClean="0">
                          <a:ln>
                            <a:noFill/>
                          </a:ln>
                          <a:solidFill>
                            <a:schemeClr val="tx1"/>
                          </a:solidFill>
                          <a:effectLst/>
                          <a:latin typeface="Arial" charset="0"/>
                        </a:rPr>
                        <a:t>Before the application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000" b="0" i="0" u="none" strike="noStrike" cap="none" normalizeH="0" baseline="0" dirty="0" smtClean="0">
                          <a:ln>
                            <a:noFill/>
                          </a:ln>
                          <a:solidFill>
                            <a:schemeClr val="tx1"/>
                          </a:solidFill>
                          <a:effectLst/>
                          <a:latin typeface="Arial" charset="0"/>
                        </a:rPr>
                        <a:t>15-20  </a:t>
                      </a:r>
                    </a:p>
                    <a:p>
                      <a:pPr marL="0" marR="0" lvl="0" indent="0" algn="ctr"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endParaRPr kumimoji="0" lang="cs-CZ" sz="20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000" b="0" i="0" u="none" strike="noStrike" cap="none" normalizeH="0" baseline="0" dirty="0" smtClean="0">
                          <a:ln>
                            <a:noFill/>
                          </a:ln>
                          <a:solidFill>
                            <a:schemeClr val="tx1"/>
                          </a:solidFill>
                          <a:effectLst/>
                          <a:latin typeface="Arial" charset="0"/>
                        </a:rPr>
                        <a:t>15-20  </a:t>
                      </a:r>
                    </a:p>
                    <a:p>
                      <a:pPr marL="0" marR="0" lvl="0" indent="0" algn="ctr"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endParaRPr kumimoji="0" lang="cs-CZ" sz="20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01675">
                <a:tc>
                  <a:txBody>
                    <a:bodyPr/>
                    <a:lstStyle/>
                    <a:p>
                      <a:pPr marL="0" marR="0" lvl="0" indent="0" algn="ctr"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000" b="0" i="0" u="none" strike="noStrike" cap="none" normalizeH="0" baseline="0" smtClean="0">
                          <a:ln>
                            <a:noFill/>
                          </a:ln>
                          <a:solidFill>
                            <a:schemeClr val="tx1"/>
                          </a:solidFill>
                          <a:effectLst/>
                          <a:latin typeface="Arial" charset="0"/>
                        </a:rPr>
                        <a:t>10 minutes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000" b="0" i="0" u="none" strike="noStrike" cap="none" normalizeH="0" baseline="0" smtClean="0">
                          <a:ln>
                            <a:noFill/>
                          </a:ln>
                          <a:solidFill>
                            <a:schemeClr val="tx1"/>
                          </a:solidFill>
                          <a:effectLst/>
                          <a:latin typeface="Arial" charset="0"/>
                        </a:rPr>
                        <a:t>0 (100 %)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000" b="0" i="0" u="none" strike="noStrike" cap="none" normalizeH="0" baseline="0" dirty="0" smtClean="0">
                          <a:ln>
                            <a:noFill/>
                          </a:ln>
                          <a:solidFill>
                            <a:schemeClr val="tx1"/>
                          </a:solidFill>
                          <a:effectLst/>
                          <a:latin typeface="Arial" charset="0"/>
                        </a:rPr>
                        <a:t>15-20  </a:t>
                      </a:r>
                    </a:p>
                    <a:p>
                      <a:pPr marL="0" marR="0" lvl="0" indent="0" algn="ctr"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endParaRPr kumimoji="0" lang="cs-CZ" sz="20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03263">
                <a:tc>
                  <a:txBody>
                    <a:bodyPr/>
                    <a:lstStyle/>
                    <a:p>
                      <a:pPr marL="0" marR="0" lvl="0" indent="0" algn="ctr"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000" b="0" i="0" u="none" strike="noStrike" cap="none" normalizeH="0" baseline="0" smtClean="0">
                          <a:ln>
                            <a:noFill/>
                          </a:ln>
                          <a:solidFill>
                            <a:schemeClr val="tx1"/>
                          </a:solidFill>
                          <a:effectLst/>
                          <a:latin typeface="Arial" charset="0"/>
                        </a:rPr>
                        <a:t>90 minutes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000" b="0" i="0" u="none" strike="noStrike" cap="none" normalizeH="0" baseline="0" smtClean="0">
                          <a:ln>
                            <a:noFill/>
                          </a:ln>
                          <a:solidFill>
                            <a:schemeClr val="tx1"/>
                          </a:solidFill>
                          <a:effectLst/>
                          <a:latin typeface="Arial" charset="0"/>
                        </a:rPr>
                        <a:t>0,33 (99.xx %)</a:t>
                      </a:r>
                    </a:p>
                    <a:p>
                      <a:pPr marL="0" marR="0" lvl="0" indent="0" algn="ctr"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endParaRPr kumimoji="0" lang="cs-CZ" sz="20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000" b="0" i="0" u="none" strike="noStrike" cap="none" normalizeH="0" baseline="0" dirty="0" smtClean="0">
                          <a:ln>
                            <a:noFill/>
                          </a:ln>
                          <a:solidFill>
                            <a:schemeClr val="tx1"/>
                          </a:solidFill>
                          <a:effectLst/>
                          <a:latin typeface="Arial" charset="0"/>
                        </a:rPr>
                        <a:t>20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01675">
                <a:tc>
                  <a:txBody>
                    <a:bodyPr/>
                    <a:lstStyle/>
                    <a:p>
                      <a:pPr marL="0" marR="0" lvl="0" indent="0" algn="ctr"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000" b="0" i="0" u="none" strike="noStrike" cap="none" normalizeH="0" baseline="0" smtClean="0">
                          <a:ln>
                            <a:noFill/>
                          </a:ln>
                          <a:solidFill>
                            <a:schemeClr val="tx1"/>
                          </a:solidFill>
                          <a:effectLst/>
                          <a:latin typeface="Arial" charset="0"/>
                        </a:rPr>
                        <a:t>16 hours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000" b="0" i="0" u="none" strike="noStrike" cap="none" normalizeH="0" baseline="0" smtClean="0">
                          <a:ln>
                            <a:noFill/>
                          </a:ln>
                          <a:solidFill>
                            <a:schemeClr val="tx1"/>
                          </a:solidFill>
                          <a:effectLst/>
                          <a:latin typeface="Arial" charset="0"/>
                        </a:rPr>
                        <a:t>1 (95,04%)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000" b="0" i="0" u="none" strike="noStrike" cap="none" normalizeH="0" baseline="0" dirty="0" smtClean="0">
                          <a:ln>
                            <a:noFill/>
                          </a:ln>
                          <a:solidFill>
                            <a:schemeClr val="tx1"/>
                          </a:solidFill>
                          <a:effectLst/>
                          <a:latin typeface="Arial" charset="0"/>
                        </a:rPr>
                        <a:t>30  </a:t>
                      </a:r>
                    </a:p>
                    <a:p>
                      <a:pPr marL="0" marR="0" lvl="0" indent="0" algn="ctr"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endParaRPr kumimoji="0" lang="cs-CZ" sz="20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02297">
                <a:tc>
                  <a:txBody>
                    <a:bodyPr/>
                    <a:lstStyle/>
                    <a:p>
                      <a:pPr marL="0" marR="0" lvl="0" indent="0" algn="ctr"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000" b="0" i="0" u="none" strike="noStrike" cap="none" normalizeH="0" baseline="0" smtClean="0">
                          <a:ln>
                            <a:noFill/>
                          </a:ln>
                          <a:solidFill>
                            <a:schemeClr val="tx1"/>
                          </a:solidFill>
                          <a:effectLst/>
                          <a:latin typeface="Arial" charset="0"/>
                        </a:rPr>
                        <a:t>24 hours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000" b="0" i="0" u="none" strike="noStrike" cap="none" normalizeH="0" baseline="0" smtClean="0">
                          <a:ln>
                            <a:noFill/>
                          </a:ln>
                          <a:solidFill>
                            <a:schemeClr val="tx1"/>
                          </a:solidFill>
                          <a:effectLst/>
                          <a:latin typeface="Arial" charset="0"/>
                        </a:rPr>
                        <a:t>1,75 (91,25%)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000" b="0" i="0" u="none" strike="noStrike" cap="none" normalizeH="0" baseline="0" dirty="0" smtClean="0">
                          <a:ln>
                            <a:noFill/>
                          </a:ln>
                          <a:solidFill>
                            <a:schemeClr val="tx1"/>
                          </a:solidFill>
                          <a:effectLst/>
                          <a:latin typeface="Arial" charset="0"/>
                        </a:rPr>
                        <a:t>15-20  </a:t>
                      </a:r>
                    </a:p>
                    <a:p>
                      <a:pPr marL="0" marR="0" lvl="0" indent="0" algn="ctr"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endParaRPr kumimoji="0" lang="cs-CZ" sz="20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p:cNvSpPr>
            <a:spLocks noGrp="1"/>
          </p:cNvSpPr>
          <p:nvPr>
            <p:ph type="title" idx="4294967295"/>
          </p:nvPr>
        </p:nvSpPr>
        <p:spPr/>
        <p:txBody>
          <a:bodyPr/>
          <a:lstStyle/>
          <a:p>
            <a:endParaRPr lang="cs-CZ" smtClean="0">
              <a:latin typeface="Calibri" pitchFamily="34" charset="0"/>
            </a:endParaRPr>
          </a:p>
        </p:txBody>
      </p:sp>
      <p:sp>
        <p:nvSpPr>
          <p:cNvPr id="271363" name="Rectangle 3"/>
          <p:cNvSpPr>
            <a:spLocks noGrp="1"/>
          </p:cNvSpPr>
          <p:nvPr>
            <p:ph type="body" idx="4294967295"/>
          </p:nvPr>
        </p:nvSpPr>
        <p:spPr/>
        <p:txBody>
          <a:bodyPr/>
          <a:lstStyle/>
          <a:p>
            <a:endParaRPr lang="cs-CZ" smtClean="0">
              <a:latin typeface="Constantia" pitchFamily="18" charset="0"/>
            </a:endParaRPr>
          </a:p>
        </p:txBody>
      </p:sp>
      <p:pic>
        <p:nvPicPr>
          <p:cNvPr id="271364" name="Picture 4" descr="IMG_0134"/>
          <p:cNvPicPr>
            <a:picLocks noChangeAspect="1" noChangeArrowheads="1"/>
          </p:cNvPicPr>
          <p:nvPr/>
        </p:nvPicPr>
        <p:blipFill>
          <a:blip r:embed="rId3" cstate="print"/>
          <a:srcRect/>
          <a:stretch>
            <a:fillRect/>
          </a:stretch>
        </p:blipFill>
        <p:spPr bwMode="auto">
          <a:xfrm>
            <a:off x="-2412776" y="-2115616"/>
            <a:ext cx="14304963" cy="10728326"/>
          </a:xfrm>
          <a:prstGeom prst="rect">
            <a:avLst/>
          </a:prstGeom>
          <a:noFill/>
        </p:spPr>
      </p:pic>
      <p:sp>
        <p:nvSpPr>
          <p:cNvPr id="271365" name="Text Box 5"/>
          <p:cNvSpPr txBox="1">
            <a:spLocks noChangeArrowheads="1"/>
          </p:cNvSpPr>
          <p:nvPr/>
        </p:nvSpPr>
        <p:spPr bwMode="auto">
          <a:xfrm>
            <a:off x="250353" y="4463827"/>
            <a:ext cx="6265863" cy="1341437"/>
          </a:xfrm>
          <a:prstGeom prst="rect">
            <a:avLst/>
          </a:prstGeom>
          <a:noFill/>
          <a:ln w="9525">
            <a:noFill/>
            <a:miter lim="800000"/>
            <a:headEnd/>
            <a:tailEnd/>
          </a:ln>
          <a:effectLst/>
        </p:spPr>
        <p:txBody>
          <a:bodyPr wrap="square">
            <a:spAutoFit/>
          </a:bodyPr>
          <a:lstStyle/>
          <a:p>
            <a:pPr algn="ctr"/>
            <a:r>
              <a:rPr lang="cs-CZ" sz="4000" dirty="0"/>
              <a:t>A </a:t>
            </a:r>
            <a:r>
              <a:rPr lang="cs-CZ" sz="4000" dirty="0" err="1"/>
              <a:t>mosquito</a:t>
            </a:r>
            <a:r>
              <a:rPr lang="cs-CZ" sz="4000" dirty="0"/>
              <a:t> </a:t>
            </a:r>
            <a:r>
              <a:rPr lang="cs-CZ" sz="4000" dirty="0" err="1"/>
              <a:t>breeding</a:t>
            </a:r>
            <a:r>
              <a:rPr lang="cs-CZ" sz="4000" dirty="0"/>
              <a:t> </a:t>
            </a:r>
            <a:r>
              <a:rPr lang="cs-CZ" sz="4000" dirty="0" err="1"/>
              <a:t>place</a:t>
            </a:r>
            <a:r>
              <a:rPr lang="cs-CZ" sz="4000" dirty="0"/>
              <a:t> in </a:t>
            </a:r>
            <a:r>
              <a:rPr lang="cs-CZ" sz="4000" dirty="0" err="1"/>
              <a:t>the</a:t>
            </a:r>
            <a:r>
              <a:rPr lang="cs-CZ" sz="4000" dirty="0"/>
              <a:t> </a:t>
            </a:r>
            <a:r>
              <a:rPr lang="cs-CZ" sz="4000" dirty="0" err="1"/>
              <a:t>flood</a:t>
            </a:r>
            <a:r>
              <a:rPr lang="cs-CZ" sz="4000" dirty="0"/>
              <a:t> </a:t>
            </a:r>
            <a:r>
              <a:rPr lang="cs-CZ" sz="4000" dirty="0" err="1"/>
              <a:t>plain</a:t>
            </a:r>
            <a:r>
              <a:rPr lang="cs-CZ" sz="4000" dirty="0"/>
              <a:t> </a:t>
            </a:r>
            <a:r>
              <a:rPr lang="cs-CZ" sz="4000" dirty="0" err="1"/>
              <a:t>forest</a:t>
            </a:r>
            <a:endParaRPr lang="cs-CZ" sz="40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Grp="1"/>
          </p:cNvSpPr>
          <p:nvPr>
            <p:ph type="title" idx="4294967295"/>
          </p:nvPr>
        </p:nvSpPr>
        <p:spPr/>
        <p:txBody>
          <a:bodyPr/>
          <a:lstStyle/>
          <a:p>
            <a:pPr algn="ctr"/>
            <a:r>
              <a:rPr lang="cs-CZ" sz="2800" smtClean="0">
                <a:latin typeface="Arial" charset="0"/>
              </a:rPr>
              <a:t>Literature</a:t>
            </a:r>
          </a:p>
        </p:txBody>
      </p:sp>
      <p:sp>
        <p:nvSpPr>
          <p:cNvPr id="254979" name="Rectangle 3"/>
          <p:cNvSpPr>
            <a:spLocks noGrp="1"/>
          </p:cNvSpPr>
          <p:nvPr>
            <p:ph type="body" idx="4294967295"/>
          </p:nvPr>
        </p:nvSpPr>
        <p:spPr/>
        <p:txBody>
          <a:bodyPr/>
          <a:lstStyle/>
          <a:p>
            <a:pPr>
              <a:lnSpc>
                <a:spcPct val="80000"/>
              </a:lnSpc>
            </a:pPr>
            <a:r>
              <a:rPr lang="cs-CZ" sz="1700" smtClean="0">
                <a:latin typeface="Arial" charset="0"/>
              </a:rPr>
              <a:t>Rettich F., </a:t>
            </a:r>
            <a:r>
              <a:rPr lang="en-GB" sz="1700" smtClean="0">
                <a:latin typeface="Arial" charset="0"/>
              </a:rPr>
              <a:t>Ryba J. 1988. Use of insecticidal barriers against mosquito adults in flood-plain forest. SOVE Annual  Conference.  Cambridge UK. Abstracts. </a:t>
            </a:r>
          </a:p>
          <a:p>
            <a:pPr>
              <a:lnSpc>
                <a:spcPct val="80000"/>
              </a:lnSpc>
            </a:pPr>
            <a:r>
              <a:rPr lang="en-GB" sz="1700" smtClean="0">
                <a:latin typeface="Arial" charset="0"/>
              </a:rPr>
              <a:t>Allan s., Kline D., Walker T. 2009. Environmental factors affecting efficacy of bifenthrin – treated vegetation for mosquitoes. J. Am. Mosq. Contr. Assoc. 25: 338-346.</a:t>
            </a:r>
          </a:p>
          <a:p>
            <a:pPr>
              <a:lnSpc>
                <a:spcPct val="80000"/>
              </a:lnSpc>
            </a:pPr>
            <a:r>
              <a:rPr lang="en-GB" sz="1700" smtClean="0">
                <a:latin typeface="Arial" charset="0"/>
              </a:rPr>
              <a:t>Cilek J.H., Hallmon C.F. 2006. Residual effectiveness of pyrethroid-treated foliage against adult </a:t>
            </a:r>
            <a:r>
              <a:rPr lang="en-GB" sz="1700" i="1" smtClean="0">
                <a:latin typeface="Arial" charset="0"/>
              </a:rPr>
              <a:t>Aedes albopictus</a:t>
            </a:r>
            <a:r>
              <a:rPr lang="en-GB" sz="1700" smtClean="0">
                <a:latin typeface="Arial" charset="0"/>
              </a:rPr>
              <a:t> and </a:t>
            </a:r>
            <a:r>
              <a:rPr lang="en-GB" sz="1700" i="1" smtClean="0">
                <a:latin typeface="Arial" charset="0"/>
              </a:rPr>
              <a:t>Culex quinquefasciatus</a:t>
            </a:r>
            <a:r>
              <a:rPr lang="en-GB" sz="1700" smtClean="0">
                <a:latin typeface="Arial" charset="0"/>
              </a:rPr>
              <a:t> in screened field cages. J. Am. Mosq. Contr. Assoc. 22: 725-731</a:t>
            </a:r>
          </a:p>
          <a:p>
            <a:pPr>
              <a:lnSpc>
                <a:spcPct val="80000"/>
              </a:lnSpc>
            </a:pPr>
            <a:r>
              <a:rPr lang="en-GB" sz="1700" smtClean="0">
                <a:latin typeface="Arial" charset="0"/>
              </a:rPr>
              <a:t>Cilek J.H., Hallmon C.F. 2008.  Residual effectiveness of three pyrethroids on vegetation against adult </a:t>
            </a:r>
            <a:r>
              <a:rPr lang="en-GB" sz="1700" i="1" smtClean="0">
                <a:latin typeface="Arial" charset="0"/>
              </a:rPr>
              <a:t>Aedes albopictus </a:t>
            </a:r>
            <a:r>
              <a:rPr lang="en-GB" sz="1700" smtClean="0">
                <a:latin typeface="Arial" charset="0"/>
              </a:rPr>
              <a:t>and </a:t>
            </a:r>
            <a:r>
              <a:rPr lang="en-GB" sz="1700" i="1" smtClean="0">
                <a:latin typeface="Arial" charset="0"/>
              </a:rPr>
              <a:t>Culex quinquefasciatus</a:t>
            </a:r>
            <a:r>
              <a:rPr lang="en-GB" sz="1700" smtClean="0">
                <a:latin typeface="Arial" charset="0"/>
              </a:rPr>
              <a:t> in screened field cages. J. Am. Mosq. Contr. Assoc. 24: 263-269.</a:t>
            </a:r>
            <a:endParaRPr lang="de-DE" sz="1700" smtClean="0">
              <a:latin typeface="Arial" charset="0"/>
            </a:endParaRPr>
          </a:p>
          <a:p>
            <a:pPr>
              <a:lnSpc>
                <a:spcPct val="80000"/>
              </a:lnSpc>
            </a:pPr>
            <a:r>
              <a:rPr lang="de-DE" sz="1700" smtClean="0">
                <a:latin typeface="Arial" charset="0"/>
              </a:rPr>
              <a:t>Doyle M.A., Kline D.L., Allan S.A., Kaufman P.E.. </a:t>
            </a:r>
            <a:r>
              <a:rPr lang="en-US" sz="1700" smtClean="0">
                <a:latin typeface="Arial" charset="0"/>
              </a:rPr>
              <a:t>2009.</a:t>
            </a:r>
            <a:r>
              <a:rPr lang="en-GB" sz="1700" smtClean="0">
                <a:latin typeface="Arial" charset="0"/>
              </a:rPr>
              <a:t> Efficacy of residual bifenthrin – applied to landscape vegetation against </a:t>
            </a:r>
            <a:r>
              <a:rPr lang="en-GB" sz="1700" i="1" smtClean="0">
                <a:latin typeface="Arial" charset="0"/>
              </a:rPr>
              <a:t>Aedes albopictus </a:t>
            </a:r>
            <a:r>
              <a:rPr lang="en-GB" sz="1700" smtClean="0">
                <a:latin typeface="Arial" charset="0"/>
              </a:rPr>
              <a:t>(Skuse) (Diptera, Culicidae) . J. Am. Mosq. Contr. Assoc. 25: 175-183.</a:t>
            </a:r>
          </a:p>
          <a:p>
            <a:pPr>
              <a:lnSpc>
                <a:spcPct val="80000"/>
              </a:lnSpc>
            </a:pPr>
            <a:r>
              <a:rPr lang="en-GB" sz="1700" smtClean="0">
                <a:latin typeface="Arial" charset="0"/>
              </a:rPr>
              <a:t>Lukas J.R., Shono Y., Iwasaki T., Ishiwatari T., Spero N., Benzon G. 2007. U.S. laboratory and field trials of Metofluthrin (SumiOneR) emanators for reducing mosquito biting outdoors. J. Am. Mosq. Contr. Assoc. 23:47-54.</a:t>
            </a:r>
            <a:endParaRPr lang="cs-CZ" sz="1700" smtClean="0">
              <a:latin typeface="Arial"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2" name="Picture 2" descr="rett15c"/>
          <p:cNvPicPr>
            <a:picLocks noChangeAspect="1" noChangeArrowheads="1"/>
          </p:cNvPicPr>
          <p:nvPr/>
        </p:nvPicPr>
        <p:blipFill>
          <a:blip r:embed="rId2" cstate="print">
            <a:lum contrast="12000"/>
          </a:blip>
          <a:srcRect/>
          <a:stretch>
            <a:fillRect/>
          </a:stretch>
        </p:blipFill>
        <p:spPr bwMode="auto">
          <a:xfrm>
            <a:off x="-14288" y="-14288"/>
            <a:ext cx="5572126" cy="6892926"/>
          </a:xfrm>
          <a:prstGeom prst="rect">
            <a:avLst/>
          </a:prstGeom>
          <a:noFill/>
          <a:ln w="28575">
            <a:noFill/>
            <a:miter lim="800000"/>
            <a:headEnd/>
            <a:tailEnd/>
          </a:ln>
          <a:effectLst/>
        </p:spPr>
      </p:pic>
      <p:sp>
        <p:nvSpPr>
          <p:cNvPr id="261123" name="Rectangle 3" descr="line02a"/>
          <p:cNvSpPr>
            <a:spLocks noChangeArrowheads="1"/>
          </p:cNvSpPr>
          <p:nvPr/>
        </p:nvSpPr>
        <p:spPr bwMode="auto">
          <a:xfrm>
            <a:off x="5181600" y="0"/>
            <a:ext cx="3962400" cy="6872288"/>
          </a:xfrm>
          <a:prstGeom prst="rect">
            <a:avLst/>
          </a:prstGeom>
          <a:blipFill dpi="0" rotWithShape="1">
            <a:blip r:embed="rId3" cstate="print"/>
            <a:srcRect/>
            <a:tile tx="0" ty="0" sx="100000" sy="100000" flip="none" algn="tl"/>
          </a:blipFill>
          <a:ln w="9525">
            <a:noFill/>
            <a:miter lim="800000"/>
            <a:headEnd/>
            <a:tailEnd/>
          </a:ln>
          <a:effectLst/>
        </p:spPr>
        <p:txBody>
          <a:bodyPr wrap="none" anchor="ctr"/>
          <a:lstStyle/>
          <a:p>
            <a:endParaRPr lang="cs-CZ"/>
          </a:p>
        </p:txBody>
      </p:sp>
      <p:sp>
        <p:nvSpPr>
          <p:cNvPr id="261124" name="WordArt 4"/>
          <p:cNvSpPr>
            <a:spLocks noChangeAspect="1" noChangeArrowheads="1" noChangeShapeType="1" noTextEdit="1"/>
          </p:cNvSpPr>
          <p:nvPr/>
        </p:nvSpPr>
        <p:spPr bwMode="auto">
          <a:xfrm>
            <a:off x="4067175" y="333375"/>
            <a:ext cx="4779963" cy="2439988"/>
          </a:xfrm>
          <a:prstGeom prst="rect">
            <a:avLst/>
          </a:prstGeom>
        </p:spPr>
        <p:txBody>
          <a:bodyPr wrap="none" fromWordArt="1">
            <a:prstTxWarp prst="textPlain">
              <a:avLst>
                <a:gd name="adj" fmla="val 50000"/>
              </a:avLst>
            </a:prstTxWarp>
          </a:bodyPr>
          <a:lstStyle/>
          <a:p>
            <a:pPr algn="r"/>
            <a:r>
              <a:rPr lang="cs-CZ" sz="3600" kern="10">
                <a:ln w="25400">
                  <a:solidFill>
                    <a:srgbClr val="000000"/>
                  </a:solidFill>
                  <a:round/>
                  <a:headEnd/>
                  <a:tailEnd/>
                </a:ln>
                <a:effectLst>
                  <a:outerShdw dist="35921" dir="2700000" algn="ctr" rotWithShape="0">
                    <a:srgbClr val="A40000"/>
                  </a:outerShdw>
                </a:effectLst>
                <a:latin typeface="Impact"/>
              </a:rPr>
              <a:t>Thank you</a:t>
            </a:r>
          </a:p>
        </p:txBody>
      </p:sp>
    </p:spTree>
  </p:cSld>
  <p:clrMapOvr>
    <a:masterClrMapping/>
  </p:clrMapOvr>
  <p:transition spd="slow">
    <p:split orient="ver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6" name="Rectangle 4"/>
          <p:cNvSpPr>
            <a:spLocks noGrp="1"/>
          </p:cNvSpPr>
          <p:nvPr>
            <p:ph type="title" idx="4294967295"/>
          </p:nvPr>
        </p:nvSpPr>
        <p:spPr/>
        <p:txBody>
          <a:bodyPr/>
          <a:lstStyle/>
          <a:p>
            <a:r>
              <a:rPr lang="cs-CZ" sz="9600" smtClean="0">
                <a:latin typeface="Calibri" pitchFamily="34" charset="0"/>
              </a:rPr>
              <a:t>  PREDATOR 3D</a:t>
            </a:r>
          </a:p>
        </p:txBody>
      </p:sp>
      <p:grpSp>
        <p:nvGrpSpPr>
          <p:cNvPr id="4" name="Organization Chart 7"/>
          <p:cNvGrpSpPr>
            <a:grpSpLocks noChangeAspect="1"/>
          </p:cNvGrpSpPr>
          <p:nvPr/>
        </p:nvGrpSpPr>
        <p:grpSpPr bwMode="auto">
          <a:xfrm>
            <a:off x="467544" y="1916832"/>
            <a:ext cx="8208962" cy="4321175"/>
            <a:chOff x="279" y="1200"/>
            <a:chExt cx="2880" cy="647"/>
          </a:xfrm>
        </p:grpSpPr>
        <p:cxnSp>
          <p:nvCxnSpPr>
            <p:cNvPr id="294926" name="_s294926"/>
            <p:cNvCxnSpPr>
              <a:cxnSpLocks noChangeShapeType="1"/>
              <a:stCxn id="11" idx="0"/>
              <a:endCxn id="8" idx="2"/>
            </p:cNvCxnSpPr>
            <p:nvPr/>
          </p:nvCxnSpPr>
          <p:spPr bwMode="auto">
            <a:xfrm rot="5400000" flipH="1">
              <a:off x="2187" y="1020"/>
              <a:ext cx="71" cy="1008"/>
            </a:xfrm>
            <a:prstGeom prst="bentConnector3">
              <a:avLst>
                <a:gd name="adj1" fmla="val 24162"/>
              </a:avLst>
            </a:prstGeom>
            <a:noFill/>
            <a:ln w="28575">
              <a:solidFill>
                <a:schemeClr val="tx1"/>
              </a:solidFill>
              <a:miter lim="800000"/>
              <a:headEnd/>
              <a:tailEnd/>
            </a:ln>
          </p:spPr>
        </p:cxnSp>
        <p:cxnSp>
          <p:nvCxnSpPr>
            <p:cNvPr id="294925" name="_s294925"/>
            <p:cNvCxnSpPr>
              <a:cxnSpLocks noChangeShapeType="1"/>
              <a:stCxn id="10" idx="0"/>
              <a:endCxn id="8" idx="2"/>
            </p:cNvCxnSpPr>
            <p:nvPr/>
          </p:nvCxnSpPr>
          <p:spPr bwMode="auto">
            <a:xfrm rot="16200000">
              <a:off x="1684" y="1523"/>
              <a:ext cx="71" cy="1"/>
            </a:xfrm>
            <a:prstGeom prst="straightConnector1">
              <a:avLst/>
            </a:prstGeom>
            <a:noFill/>
            <a:ln w="28575">
              <a:solidFill>
                <a:schemeClr val="tx1"/>
              </a:solidFill>
              <a:round/>
              <a:headEnd/>
              <a:tailEnd/>
            </a:ln>
          </p:spPr>
        </p:cxnSp>
        <p:cxnSp>
          <p:nvCxnSpPr>
            <p:cNvPr id="294924" name="_s294924"/>
            <p:cNvCxnSpPr>
              <a:cxnSpLocks noChangeShapeType="1"/>
              <a:stCxn id="9" idx="0"/>
              <a:endCxn id="8" idx="2"/>
            </p:cNvCxnSpPr>
            <p:nvPr/>
          </p:nvCxnSpPr>
          <p:spPr bwMode="auto">
            <a:xfrm rot="16200000">
              <a:off x="1179" y="1020"/>
              <a:ext cx="71" cy="1008"/>
            </a:xfrm>
            <a:prstGeom prst="bentConnector3">
              <a:avLst>
                <a:gd name="adj1" fmla="val 24162"/>
              </a:avLst>
            </a:prstGeom>
            <a:noFill/>
            <a:ln w="28575">
              <a:solidFill>
                <a:schemeClr val="tx1"/>
              </a:solidFill>
              <a:miter lim="800000"/>
              <a:headEnd/>
              <a:tailEnd/>
            </a:ln>
          </p:spPr>
        </p:cxnSp>
        <p:sp>
          <p:nvSpPr>
            <p:cNvPr id="8" name="_s294920"/>
            <p:cNvSpPr>
              <a:spLocks noChangeArrowheads="1"/>
            </p:cNvSpPr>
            <p:nvPr/>
          </p:nvSpPr>
          <p:spPr bwMode="auto">
            <a:xfrm>
              <a:off x="1287" y="1200"/>
              <a:ext cx="864" cy="288"/>
            </a:xfrm>
            <a:prstGeom prst="roundRect">
              <a:avLst>
                <a:gd name="adj" fmla="val 16667"/>
              </a:avLst>
            </a:prstGeom>
            <a:solidFill>
              <a:schemeClr val="accent1"/>
            </a:solidFill>
            <a:ln w="9525">
              <a:solidFill>
                <a:schemeClr val="tx1"/>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2100" b="0" i="0" u="none" strike="noStrike" cap="none" normalizeH="0" baseline="0" smtClean="0">
                  <a:ln>
                    <a:noFill/>
                  </a:ln>
                  <a:solidFill>
                    <a:schemeClr val="tx1"/>
                  </a:solidFill>
                  <a:effectLst/>
                  <a:latin typeface="Arial" charset="0"/>
                  <a:cs typeface="Arial" charset="0"/>
                </a:rPr>
                <a:t>3D protection</a:t>
              </a:r>
            </a:p>
          </p:txBody>
        </p:sp>
        <p:sp>
          <p:nvSpPr>
            <p:cNvPr id="9" name="_s294921"/>
            <p:cNvSpPr>
              <a:spLocks noChangeArrowheads="1"/>
            </p:cNvSpPr>
            <p:nvPr/>
          </p:nvSpPr>
          <p:spPr bwMode="auto">
            <a:xfrm>
              <a:off x="279" y="1559"/>
              <a:ext cx="864" cy="288"/>
            </a:xfrm>
            <a:prstGeom prst="roundRect">
              <a:avLst>
                <a:gd name="adj" fmla="val 16667"/>
              </a:avLst>
            </a:prstGeom>
            <a:solidFill>
              <a:schemeClr val="accent1"/>
            </a:solidFill>
            <a:ln w="9525">
              <a:solidFill>
                <a:schemeClr val="tx1"/>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cs-CZ" sz="2100" b="0" i="0" u="none" strike="noStrike" cap="none" normalizeH="0" baseline="0" dirty="0" smtClean="0">
                <a:ln>
                  <a:noFill/>
                </a:ln>
                <a:solidFill>
                  <a:schemeClr val="tx1"/>
                </a:solidFill>
                <a:effectLst/>
                <a:latin typeface="Arial"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cs-CZ" sz="2100" b="0" i="0" u="none" strike="noStrike" cap="none" normalizeH="0" baseline="0" dirty="0" smtClean="0">
                <a:ln>
                  <a:noFill/>
                </a:ln>
                <a:solidFill>
                  <a:schemeClr val="tx1"/>
                </a:solidFill>
                <a:effectLst/>
                <a:latin typeface="Arial"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cs-CZ" sz="2100" b="0" i="0" u="none" strike="noStrike" cap="none" normalizeH="0" baseline="0" dirty="0" err="1" smtClean="0">
                  <a:ln>
                    <a:noFill/>
                  </a:ln>
                  <a:solidFill>
                    <a:schemeClr val="tx1"/>
                  </a:solidFill>
                  <a:effectLst/>
                  <a:latin typeface="Arial" charset="0"/>
                  <a:cs typeface="Arial" charset="0"/>
                </a:rPr>
                <a:t>Pressurized</a:t>
              </a:r>
              <a:r>
                <a:rPr kumimoji="0" lang="cs-CZ" sz="2100" b="0" i="0" u="none" strike="noStrike" cap="none" normalizeH="0" baseline="0" dirty="0" smtClean="0">
                  <a:ln>
                    <a:noFill/>
                  </a:ln>
                  <a:solidFill>
                    <a:schemeClr val="tx1"/>
                  </a:solidFill>
                  <a:effectLst/>
                  <a:latin typeface="Arial" charset="0"/>
                  <a:cs typeface="Arial" charset="0"/>
                </a:rPr>
                <a:t> aerosol</a:t>
              </a:r>
            </a:p>
            <a:p>
              <a:pPr marL="0" marR="0" lvl="0" indent="0" algn="ctr" defTabSz="914400" rtl="0" eaLnBrk="1" fontAlgn="base" latinLnBrk="0" hangingPunct="1">
                <a:lnSpc>
                  <a:spcPct val="100000"/>
                </a:lnSpc>
                <a:spcBef>
                  <a:spcPct val="0"/>
                </a:spcBef>
                <a:spcAft>
                  <a:spcPct val="0"/>
                </a:spcAft>
                <a:buClrTx/>
                <a:buSzTx/>
                <a:buFontTx/>
                <a:buNone/>
                <a:tabLst/>
              </a:pPr>
              <a:r>
                <a:rPr kumimoji="0" lang="cs-CZ" sz="2100" b="0" i="0" u="none" strike="noStrike" cap="none" normalizeH="0" baseline="0" dirty="0" smtClean="0">
                  <a:ln>
                    <a:noFill/>
                  </a:ln>
                  <a:solidFill>
                    <a:schemeClr val="tx1"/>
                  </a:solidFill>
                  <a:effectLst/>
                  <a:latin typeface="Arial" charset="0"/>
                  <a:cs typeface="Arial" charset="0"/>
                </a:rPr>
                <a:t> bomb</a:t>
              </a:r>
            </a:p>
            <a:p>
              <a:pPr marL="0" marR="0" lvl="0" indent="0" algn="ctr" defTabSz="914400" rtl="0" eaLnBrk="1" fontAlgn="base" latinLnBrk="0" hangingPunct="1">
                <a:lnSpc>
                  <a:spcPct val="100000"/>
                </a:lnSpc>
                <a:spcBef>
                  <a:spcPct val="0"/>
                </a:spcBef>
                <a:spcAft>
                  <a:spcPct val="0"/>
                </a:spcAft>
                <a:buClrTx/>
                <a:buSzTx/>
                <a:buFontTx/>
                <a:buNone/>
                <a:tabLst/>
              </a:pPr>
              <a:endParaRPr lang="cs-CZ" sz="2100" dirty="0" smtClean="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cs-CZ" sz="2100" b="0" i="0" u="none" strike="noStrike" cap="none" normalizeH="0" baseline="0" dirty="0" smtClean="0">
                <a:ln>
                  <a:noFill/>
                </a:ln>
                <a:solidFill>
                  <a:schemeClr val="tx1"/>
                </a:solidFill>
                <a:effectLst/>
                <a:latin typeface="Arial" charset="0"/>
                <a:cs typeface="Arial" charset="0"/>
              </a:endParaRPr>
            </a:p>
          </p:txBody>
        </p:sp>
        <p:sp>
          <p:nvSpPr>
            <p:cNvPr id="10" name="_s294922"/>
            <p:cNvSpPr>
              <a:spLocks noChangeArrowheads="1"/>
            </p:cNvSpPr>
            <p:nvPr/>
          </p:nvSpPr>
          <p:spPr bwMode="auto">
            <a:xfrm>
              <a:off x="1287" y="1559"/>
              <a:ext cx="864" cy="288"/>
            </a:xfrm>
            <a:prstGeom prst="roundRect">
              <a:avLst>
                <a:gd name="adj" fmla="val 16667"/>
              </a:avLst>
            </a:prstGeom>
            <a:solidFill>
              <a:schemeClr val="accent1"/>
            </a:solidFill>
            <a:ln w="9525">
              <a:solidFill>
                <a:schemeClr val="tx1"/>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2100" b="0" i="0" u="none" strike="noStrike" cap="none" normalizeH="0" baseline="0" smtClean="0">
                  <a:ln>
                    <a:noFill/>
                  </a:ln>
                  <a:solidFill>
                    <a:schemeClr val="tx1"/>
                  </a:solidFill>
                  <a:effectLst/>
                  <a:latin typeface="Arial" charset="0"/>
                  <a:cs typeface="Arial" charset="0"/>
                </a:rPr>
                <a:t>Concentrate for</a:t>
              </a:r>
            </a:p>
            <a:p>
              <a:pPr marL="0" marR="0" lvl="0" indent="0" algn="ctr" defTabSz="914400" rtl="0" eaLnBrk="1" fontAlgn="base" latinLnBrk="0" hangingPunct="1">
                <a:lnSpc>
                  <a:spcPct val="100000"/>
                </a:lnSpc>
                <a:spcBef>
                  <a:spcPct val="0"/>
                </a:spcBef>
                <a:spcAft>
                  <a:spcPct val="0"/>
                </a:spcAft>
                <a:buClrTx/>
                <a:buSzTx/>
                <a:buFontTx/>
                <a:buNone/>
                <a:tabLst/>
              </a:pPr>
              <a:r>
                <a:rPr kumimoji="0" lang="cs-CZ" sz="2100" b="0" i="0" u="none" strike="noStrike" cap="none" normalizeH="0" baseline="0" smtClean="0">
                  <a:ln>
                    <a:noFill/>
                  </a:ln>
                  <a:solidFill>
                    <a:schemeClr val="tx1"/>
                  </a:solidFill>
                  <a:effectLst/>
                  <a:latin typeface="Arial" charset="0"/>
                  <a:cs typeface="Arial" charset="0"/>
                </a:rPr>
                <a:t> spraying</a:t>
              </a:r>
            </a:p>
          </p:txBody>
        </p:sp>
        <p:sp>
          <p:nvSpPr>
            <p:cNvPr id="11" name="_s294923"/>
            <p:cNvSpPr>
              <a:spLocks noChangeArrowheads="1"/>
            </p:cNvSpPr>
            <p:nvPr/>
          </p:nvSpPr>
          <p:spPr bwMode="auto">
            <a:xfrm>
              <a:off x="2295" y="1559"/>
              <a:ext cx="864" cy="288"/>
            </a:xfrm>
            <a:prstGeom prst="roundRect">
              <a:avLst>
                <a:gd name="adj" fmla="val 16667"/>
              </a:avLst>
            </a:prstGeom>
            <a:solidFill>
              <a:schemeClr val="accent1"/>
            </a:solidFill>
            <a:ln w="9525">
              <a:solidFill>
                <a:schemeClr val="tx1"/>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2100" b="0" i="0" u="none" strike="noStrike" cap="none" normalizeH="0" baseline="0" smtClean="0">
                  <a:ln>
                    <a:noFill/>
                  </a:ln>
                  <a:solidFill>
                    <a:schemeClr val="tx1"/>
                  </a:solidFill>
                  <a:effectLst/>
                  <a:latin typeface="Arial" charset="0"/>
                  <a:cs typeface="Arial" charset="0"/>
                </a:rPr>
                <a:t>Smoke generator</a:t>
              </a:r>
            </a:p>
          </p:txBody>
        </p:sp>
      </p:gr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2"/>
          <p:cNvSpPr>
            <a:spLocks noGrp="1"/>
          </p:cNvSpPr>
          <p:nvPr>
            <p:ph type="ctrTitle" idx="4294967295"/>
          </p:nvPr>
        </p:nvSpPr>
        <p:spPr>
          <a:xfrm>
            <a:off x="685800" y="2130425"/>
            <a:ext cx="7772400" cy="1470025"/>
          </a:xfrm>
        </p:spPr>
        <p:txBody>
          <a:bodyPr/>
          <a:lstStyle/>
          <a:p>
            <a:r>
              <a:rPr lang="cs-CZ" sz="8000" smtClean="0">
                <a:latin typeface="Calibri" pitchFamily="34" charset="0"/>
              </a:rPr>
              <a:t>   PREDATOR 3D</a:t>
            </a:r>
          </a:p>
        </p:txBody>
      </p:sp>
      <p:sp>
        <p:nvSpPr>
          <p:cNvPr id="308227" name="Rectangle 3"/>
          <p:cNvSpPr>
            <a:spLocks noGrp="1"/>
          </p:cNvSpPr>
          <p:nvPr>
            <p:ph type="subTitle" idx="4294967295"/>
          </p:nvPr>
        </p:nvSpPr>
        <p:spPr>
          <a:xfrm>
            <a:off x="1371600" y="3886200"/>
            <a:ext cx="6400800" cy="1752600"/>
          </a:xfrm>
        </p:spPr>
        <p:txBody>
          <a:bodyPr/>
          <a:lstStyle/>
          <a:p>
            <a:pPr marL="0" indent="0" algn="ctr">
              <a:buFont typeface="Wingdings 2" pitchFamily="18" charset="2"/>
              <a:buNone/>
            </a:pPr>
            <a:r>
              <a:rPr lang="cs-CZ" smtClean="0">
                <a:latin typeface="Constantia" pitchFamily="18" charset="0"/>
              </a:rPr>
              <a:t>A space repellent</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3D 500 ml modrá.jpg"/>
          <p:cNvPicPr>
            <a:picLocks noChangeAspect="1"/>
          </p:cNvPicPr>
          <p:nvPr/>
        </p:nvPicPr>
        <p:blipFill>
          <a:blip r:embed="rId2" cstate="print"/>
          <a:stretch>
            <a:fillRect/>
          </a:stretch>
        </p:blipFill>
        <p:spPr>
          <a:xfrm>
            <a:off x="3002005" y="831946"/>
            <a:ext cx="3139989" cy="6026054"/>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p:cNvSpPr>
            <a:spLocks noGrp="1"/>
          </p:cNvSpPr>
          <p:nvPr>
            <p:ph type="title" idx="4294967295"/>
          </p:nvPr>
        </p:nvSpPr>
        <p:spPr>
          <a:xfrm>
            <a:off x="539750" y="-242888"/>
            <a:ext cx="8301038" cy="1385888"/>
          </a:xfrm>
        </p:spPr>
        <p:txBody>
          <a:bodyPr/>
          <a:lstStyle/>
          <a:p>
            <a:r>
              <a:rPr lang="cs-CZ" sz="2000" smtClean="0">
                <a:latin typeface="Arial" charset="0"/>
              </a:rPr>
              <a:t>Number of biting </a:t>
            </a:r>
            <a:r>
              <a:rPr lang="cs-CZ" sz="2000" i="1" smtClean="0">
                <a:latin typeface="Arial" charset="0"/>
              </a:rPr>
              <a:t>Oc.sticticus</a:t>
            </a:r>
            <a:r>
              <a:rPr lang="cs-CZ" sz="2000" smtClean="0">
                <a:latin typeface="Arial" charset="0"/>
              </a:rPr>
              <a:t> mosquitoes before and after application of Predator 3D on an verandah of the   log cabine (4,6 ml/m</a:t>
            </a:r>
            <a:r>
              <a:rPr lang="cs-CZ" sz="2000" baseline="30000" smtClean="0">
                <a:latin typeface="Arial" charset="0"/>
              </a:rPr>
              <a:t>2</a:t>
            </a:r>
            <a:r>
              <a:rPr lang="cs-CZ" sz="2000" smtClean="0">
                <a:latin typeface="Arial" charset="0"/>
              </a:rPr>
              <a:t>)</a:t>
            </a:r>
          </a:p>
        </p:txBody>
      </p:sp>
      <p:graphicFrame>
        <p:nvGraphicFramePr>
          <p:cNvPr id="253064" name="Group 136"/>
          <p:cNvGraphicFramePr>
            <a:graphicFrameLocks noGrp="1"/>
          </p:cNvGraphicFramePr>
          <p:nvPr>
            <p:ph idx="4294967295"/>
          </p:nvPr>
        </p:nvGraphicFramePr>
        <p:xfrm>
          <a:off x="457200" y="1177748"/>
          <a:ext cx="8229600" cy="5491612"/>
        </p:xfrm>
        <a:graphic>
          <a:graphicData uri="http://schemas.openxmlformats.org/drawingml/2006/table">
            <a:tbl>
              <a:tblPr/>
              <a:tblGrid>
                <a:gridCol w="2098675"/>
                <a:gridCol w="1558925"/>
                <a:gridCol w="1279525"/>
                <a:gridCol w="1193800"/>
                <a:gridCol w="2098675"/>
              </a:tblGrid>
              <a:tr h="598981">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000" b="0" i="0" u="none" strike="noStrike" cap="none" normalizeH="0" baseline="0" dirty="0" err="1" smtClean="0">
                          <a:ln>
                            <a:noFill/>
                          </a:ln>
                          <a:solidFill>
                            <a:schemeClr val="tx1"/>
                          </a:solidFill>
                          <a:effectLst/>
                          <a:latin typeface="Arial" charset="0"/>
                        </a:rPr>
                        <a:t>Daily</a:t>
                      </a:r>
                      <a:r>
                        <a:rPr kumimoji="0" lang="cs-CZ" sz="2000" b="0" i="0" u="none" strike="noStrike" cap="none" normalizeH="0" baseline="0" dirty="0" smtClean="0">
                          <a:ln>
                            <a:noFill/>
                          </a:ln>
                          <a:solidFill>
                            <a:schemeClr val="tx1"/>
                          </a:solidFill>
                          <a:effectLst/>
                          <a:latin typeface="Arial" charset="0"/>
                        </a:rPr>
                        <a:t> </a:t>
                      </a:r>
                      <a:r>
                        <a:rPr kumimoji="0" lang="cs-CZ" sz="2000" b="0" i="0" u="none" strike="noStrike" cap="none" normalizeH="0" baseline="0" dirty="0" err="1" smtClean="0">
                          <a:ln>
                            <a:noFill/>
                          </a:ln>
                          <a:solidFill>
                            <a:schemeClr val="tx1"/>
                          </a:solidFill>
                          <a:effectLst/>
                          <a:latin typeface="Arial" charset="0"/>
                        </a:rPr>
                        <a:t>time</a:t>
                      </a:r>
                      <a:endParaRPr kumimoji="0" lang="cs-CZ" sz="2000" b="0" i="0" u="none" strike="noStrike" cap="none" normalizeH="0" baseline="0" dirty="0" smtClean="0">
                        <a:ln>
                          <a:noFill/>
                        </a:ln>
                        <a:solidFill>
                          <a:schemeClr val="tx1"/>
                        </a:solidFill>
                        <a:effectLst/>
                        <a:latin typeface="Arial" charset="0"/>
                      </a:endParaRPr>
                    </a:p>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000" b="0" i="0" u="none" strike="noStrike" cap="none" normalizeH="0" baseline="0" dirty="0" smtClean="0">
                          <a:ln>
                            <a:noFill/>
                          </a:ln>
                          <a:solidFill>
                            <a:schemeClr val="tx1"/>
                          </a:solidFill>
                          <a:effectLst/>
                          <a:latin typeface="Arial" charset="0"/>
                        </a:rPr>
                        <a:t>(interval)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000" b="0" i="0" u="none" strike="noStrike" cap="none" normalizeH="0" baseline="0" dirty="0" err="1" smtClean="0">
                          <a:ln>
                            <a:noFill/>
                          </a:ln>
                          <a:solidFill>
                            <a:schemeClr val="tx1"/>
                          </a:solidFill>
                          <a:effectLst/>
                          <a:latin typeface="Arial" charset="0"/>
                        </a:rPr>
                        <a:t>Verandah</a:t>
                      </a:r>
                      <a:endParaRPr kumimoji="0" lang="cs-CZ" sz="20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000" b="0" i="0" u="none" strike="noStrike" cap="none" normalizeH="0" baseline="0" smtClean="0">
                          <a:ln>
                            <a:noFill/>
                          </a:ln>
                          <a:solidFill>
                            <a:schemeClr val="tx1"/>
                          </a:solidFill>
                          <a:effectLst/>
                          <a:latin typeface="Arial" charset="0"/>
                        </a:rPr>
                        <a:t>Temp.</a:t>
                      </a:r>
                    </a:p>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000" b="0" i="0" u="none" strike="noStrike" cap="none" normalizeH="0" baseline="0" smtClean="0">
                          <a:ln>
                            <a:noFill/>
                          </a:ln>
                          <a:solidFill>
                            <a:schemeClr val="tx1"/>
                          </a:solidFill>
                          <a:effectLst/>
                          <a:latin typeface="Arial" charset="0"/>
                        </a:rPr>
                        <a:t>°C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000" b="0" i="0" u="none" strike="noStrike" cap="none" normalizeH="0" baseline="0" smtClean="0">
                          <a:ln>
                            <a:noFill/>
                          </a:ln>
                          <a:solidFill>
                            <a:schemeClr val="tx1"/>
                          </a:solidFill>
                          <a:effectLst/>
                          <a:latin typeface="Arial" charset="0"/>
                        </a:rPr>
                        <a:t>RH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000" b="0" i="0" u="none" strike="noStrike" cap="none" normalizeH="0" baseline="0" smtClean="0">
                          <a:ln>
                            <a:noFill/>
                          </a:ln>
                          <a:solidFill>
                            <a:schemeClr val="tx1"/>
                          </a:solidFill>
                          <a:effectLst/>
                          <a:latin typeface="Arial" charset="0"/>
                        </a:rPr>
                        <a:t>Control (forest)</a:t>
                      </a:r>
                    </a:p>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000" b="0" i="0" u="none" strike="noStrike" cap="none" normalizeH="0" baseline="0" smtClean="0">
                          <a:ln>
                            <a:noFill/>
                          </a:ln>
                          <a:solidFill>
                            <a:schemeClr val="tx1"/>
                          </a:solidFill>
                          <a:effectLst/>
                          <a:latin typeface="Arial" charset="0"/>
                        </a:rPr>
                        <a:t>(per one min.)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26751">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000" b="0" i="0" u="none" strike="noStrike" cap="none" normalizeH="0" baseline="0" smtClean="0">
                          <a:ln>
                            <a:noFill/>
                          </a:ln>
                          <a:solidFill>
                            <a:schemeClr val="tx1"/>
                          </a:solidFill>
                          <a:effectLst/>
                          <a:latin typeface="Arial" charset="0"/>
                        </a:rPr>
                        <a:t>14.00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000" b="0" i="0" u="none" strike="noStrike" cap="none" normalizeH="0" baseline="0" dirty="0" smtClean="0">
                          <a:ln>
                            <a:noFill/>
                          </a:ln>
                          <a:solidFill>
                            <a:schemeClr val="tx1"/>
                          </a:solidFill>
                          <a:effectLst/>
                          <a:latin typeface="Arial" charset="0"/>
                        </a:rPr>
                        <a:t>&gt;50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000" b="0" i="0" u="none" strike="noStrike" cap="none" normalizeH="0" baseline="0" smtClean="0">
                          <a:ln>
                            <a:noFill/>
                          </a:ln>
                          <a:solidFill>
                            <a:schemeClr val="tx1"/>
                          </a:solidFill>
                          <a:effectLst/>
                          <a:latin typeface="Arial" charset="0"/>
                        </a:rPr>
                        <a:t>30.0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000" b="0" i="0" u="none" strike="noStrike" cap="none" normalizeH="0" baseline="0" dirty="0" smtClean="0">
                          <a:ln>
                            <a:noFill/>
                          </a:ln>
                          <a:solidFill>
                            <a:schemeClr val="tx1"/>
                          </a:solidFill>
                          <a:effectLst/>
                          <a:latin typeface="Arial" charset="0"/>
                        </a:rPr>
                        <a:t>60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000" b="0" i="0" u="none" strike="noStrike" cap="none" normalizeH="0" baseline="0" dirty="0" smtClean="0">
                          <a:ln>
                            <a:noFill/>
                          </a:ln>
                          <a:solidFill>
                            <a:schemeClr val="tx1"/>
                          </a:solidFill>
                          <a:effectLst/>
                          <a:latin typeface="Arial" charset="0"/>
                        </a:rPr>
                        <a:t>50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26751">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000" b="0" i="0" u="none" strike="noStrike" cap="none" normalizeH="0" baseline="0" smtClean="0">
                          <a:ln>
                            <a:noFill/>
                          </a:ln>
                          <a:solidFill>
                            <a:schemeClr val="tx1"/>
                          </a:solidFill>
                          <a:effectLst/>
                          <a:latin typeface="Arial" charset="0"/>
                        </a:rPr>
                        <a:t>14.05-14.08</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4">
                  <a:txBody>
                    <a:bodyPr/>
                    <a:lstStyle/>
                    <a:p>
                      <a:pPr marL="0" marR="0" lvl="0" indent="0" algn="ctr"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000" b="0" i="0" u="none" strike="noStrike" cap="none" normalizeH="0" baseline="0" dirty="0" err="1" smtClean="0">
                          <a:ln>
                            <a:noFill/>
                          </a:ln>
                          <a:solidFill>
                            <a:schemeClr val="tx1"/>
                          </a:solidFill>
                          <a:effectLst/>
                          <a:latin typeface="Arial" charset="0"/>
                        </a:rPr>
                        <a:t>Spray</a:t>
                      </a:r>
                      <a:r>
                        <a:rPr kumimoji="0" lang="cs-CZ" sz="2000" b="0" i="0" u="none" strike="noStrike" cap="none" normalizeH="0" baseline="0" dirty="0" smtClean="0">
                          <a:ln>
                            <a:noFill/>
                          </a:ln>
                          <a:solidFill>
                            <a:schemeClr val="tx1"/>
                          </a:solidFill>
                          <a:effectLst/>
                          <a:latin typeface="Arial" charset="0"/>
                        </a:rPr>
                        <a:t> </a:t>
                      </a:r>
                      <a:r>
                        <a:rPr kumimoji="0" lang="cs-CZ" sz="2000" b="0" i="0" u="none" strike="noStrike" cap="none" normalizeH="0" baseline="0" dirty="0" err="1" smtClean="0">
                          <a:ln>
                            <a:noFill/>
                          </a:ln>
                          <a:solidFill>
                            <a:schemeClr val="tx1"/>
                          </a:solidFill>
                          <a:effectLst/>
                          <a:latin typeface="Arial" charset="0"/>
                        </a:rPr>
                        <a:t>application</a:t>
                      </a:r>
                      <a:endParaRPr kumimoji="0" lang="cs-CZ" sz="20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cs-CZ"/>
                    </a:p>
                  </a:txBody>
                  <a:tcPr/>
                </a:tc>
                <a:tc hMerge="1">
                  <a:txBody>
                    <a:bodyPr/>
                    <a:lstStyle/>
                    <a:p>
                      <a:endParaRPr lang="cs-CZ"/>
                    </a:p>
                  </a:txBody>
                  <a:tcPr/>
                </a:tc>
                <a:tc hMerge="1">
                  <a:txBody>
                    <a:bodyPr/>
                    <a:lstStyle/>
                    <a:p>
                      <a:endParaRPr lang="cs-CZ"/>
                    </a:p>
                  </a:txBody>
                  <a:tcPr/>
                </a:tc>
              </a:tr>
              <a:tr h="426751">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000" b="0" i="0" u="none" strike="noStrike" cap="none" normalizeH="0" baseline="0" smtClean="0">
                          <a:ln>
                            <a:noFill/>
                          </a:ln>
                          <a:solidFill>
                            <a:schemeClr val="tx1"/>
                          </a:solidFill>
                          <a:effectLst/>
                          <a:latin typeface="Arial" charset="0"/>
                        </a:rPr>
                        <a:t>14.08-14.23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000" b="0" i="0" u="none" strike="noStrike" cap="none" normalizeH="0" baseline="0" smtClean="0">
                          <a:ln>
                            <a:noFill/>
                          </a:ln>
                          <a:solidFill>
                            <a:schemeClr val="tx1"/>
                          </a:solidFill>
                          <a:effectLst/>
                          <a:latin typeface="Arial" charset="0"/>
                        </a:rPr>
                        <a:t>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endParaRPr kumimoji="0" lang="cs-CZ" sz="2000" b="0" i="0" u="none" strike="noStrike" cap="none" normalizeH="0" baseline="0" smtClean="0">
                        <a:ln>
                          <a:noFill/>
                        </a:ln>
                        <a:solidFill>
                          <a:schemeClr val="tx1"/>
                        </a:solidFill>
                        <a:effectLst/>
                        <a:latin typeface="Constantia"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endParaRPr kumimoji="0" lang="cs-CZ" sz="2000" b="0" i="0" u="none" strike="noStrike" cap="none" normalizeH="0" baseline="0" smtClean="0">
                        <a:ln>
                          <a:noFill/>
                        </a:ln>
                        <a:solidFill>
                          <a:schemeClr val="tx1"/>
                        </a:solidFill>
                        <a:effectLst/>
                        <a:latin typeface="Constantia"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endParaRPr kumimoji="0" lang="cs-CZ" sz="2000" b="0" i="0" u="none" strike="noStrike" cap="none" normalizeH="0" baseline="0" dirty="0" smtClean="0">
                        <a:ln>
                          <a:noFill/>
                        </a:ln>
                        <a:solidFill>
                          <a:schemeClr val="tx1"/>
                        </a:solidFill>
                        <a:effectLst/>
                        <a:latin typeface="Constantia"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26751">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000" b="0" i="0" u="none" strike="noStrike" cap="none" normalizeH="0" baseline="0" smtClean="0">
                          <a:ln>
                            <a:noFill/>
                          </a:ln>
                          <a:solidFill>
                            <a:schemeClr val="tx1"/>
                          </a:solidFill>
                          <a:effectLst/>
                          <a:latin typeface="Arial" charset="0"/>
                        </a:rPr>
                        <a:t>14.24-14.44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000" b="0" i="0" u="none" strike="noStrike" cap="none" normalizeH="0" baseline="0" smtClean="0">
                          <a:ln>
                            <a:noFill/>
                          </a:ln>
                          <a:solidFill>
                            <a:schemeClr val="tx1"/>
                          </a:solidFill>
                          <a:effectLst/>
                          <a:latin typeface="Arial" charset="0"/>
                        </a:rPr>
                        <a:t>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000" b="0" i="0" u="none" strike="noStrike" cap="none" normalizeH="0" baseline="0" smtClean="0">
                          <a:ln>
                            <a:noFill/>
                          </a:ln>
                          <a:solidFill>
                            <a:schemeClr val="tx1"/>
                          </a:solidFill>
                          <a:effectLst/>
                          <a:latin typeface="Arial" charset="0"/>
                        </a:rPr>
                        <a:t>30.2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000" b="0" i="0" u="none" strike="noStrike" cap="none" normalizeH="0" baseline="0" smtClean="0">
                          <a:ln>
                            <a:noFill/>
                          </a:ln>
                          <a:solidFill>
                            <a:schemeClr val="tx1"/>
                          </a:solidFill>
                          <a:effectLst/>
                          <a:latin typeface="Arial" charset="0"/>
                        </a:rPr>
                        <a:t>55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000" b="0" i="0" u="none" strike="noStrike" cap="none" normalizeH="0" baseline="0" dirty="0" smtClean="0">
                          <a:ln>
                            <a:noFill/>
                          </a:ln>
                          <a:solidFill>
                            <a:schemeClr val="tx1"/>
                          </a:solidFill>
                          <a:effectLst/>
                          <a:latin typeface="Arial" charset="0"/>
                        </a:rPr>
                        <a:t>&gt;50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26751">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000" b="0" i="0" u="none" strike="noStrike" cap="none" normalizeH="0" baseline="0" smtClean="0">
                          <a:ln>
                            <a:noFill/>
                          </a:ln>
                          <a:solidFill>
                            <a:schemeClr val="tx1"/>
                          </a:solidFill>
                          <a:effectLst/>
                          <a:latin typeface="Arial" charset="0"/>
                        </a:rPr>
                        <a:t>14.45-.15.00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000" b="0" i="0" u="none" strike="noStrike" cap="none" normalizeH="0" baseline="0" smtClean="0">
                          <a:ln>
                            <a:noFill/>
                          </a:ln>
                          <a:solidFill>
                            <a:schemeClr val="tx1"/>
                          </a:solidFill>
                          <a:effectLst/>
                          <a:latin typeface="Arial"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endParaRPr kumimoji="0" lang="cs-CZ" sz="2000" b="0" i="0" u="none" strike="noStrike" cap="none" normalizeH="0" baseline="0" smtClean="0">
                        <a:ln>
                          <a:noFill/>
                        </a:ln>
                        <a:solidFill>
                          <a:schemeClr val="tx1"/>
                        </a:solidFill>
                        <a:effectLst/>
                        <a:latin typeface="Constantia"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endParaRPr kumimoji="0" lang="cs-CZ" sz="2000" b="0" i="0" u="none" strike="noStrike" cap="none" normalizeH="0" baseline="0" smtClean="0">
                        <a:ln>
                          <a:noFill/>
                        </a:ln>
                        <a:solidFill>
                          <a:schemeClr val="tx1"/>
                        </a:solidFill>
                        <a:effectLst/>
                        <a:latin typeface="Constantia"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endParaRPr kumimoji="0" lang="cs-CZ" sz="2000" b="0" i="0" u="none" strike="noStrike" cap="none" normalizeH="0" baseline="0" dirty="0" smtClean="0">
                        <a:ln>
                          <a:noFill/>
                        </a:ln>
                        <a:solidFill>
                          <a:schemeClr val="tx1"/>
                        </a:solidFill>
                        <a:effectLst/>
                        <a:latin typeface="Constantia"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92613">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000" b="0" i="0" u="none" strike="noStrike" cap="none" normalizeH="0" baseline="0" smtClean="0">
                          <a:ln>
                            <a:noFill/>
                          </a:ln>
                          <a:solidFill>
                            <a:schemeClr val="tx1"/>
                          </a:solidFill>
                          <a:effectLst/>
                          <a:latin typeface="Arial" charset="0"/>
                        </a:rPr>
                        <a:t>16.00-16.30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000" b="0" i="0" u="none" strike="noStrike" cap="none" normalizeH="0" baseline="0" smtClean="0">
                          <a:ln>
                            <a:noFill/>
                          </a:ln>
                          <a:solidFill>
                            <a:schemeClr val="tx1"/>
                          </a:solidFill>
                          <a:effectLst/>
                          <a:latin typeface="Arial" charset="0"/>
                        </a:rPr>
                        <a:t>11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endParaRPr kumimoji="0" lang="cs-CZ" sz="2000" b="0" i="0" u="none" strike="noStrike" cap="none" normalizeH="0" baseline="0" smtClean="0">
                        <a:ln>
                          <a:noFill/>
                        </a:ln>
                        <a:solidFill>
                          <a:schemeClr val="tx1"/>
                        </a:solidFill>
                        <a:effectLst/>
                        <a:latin typeface="Constantia"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endParaRPr kumimoji="0" lang="cs-CZ" sz="2000" b="0" i="0" u="none" strike="noStrike" cap="none" normalizeH="0" baseline="0" smtClean="0">
                        <a:ln>
                          <a:noFill/>
                        </a:ln>
                        <a:solidFill>
                          <a:schemeClr val="tx1"/>
                        </a:solidFill>
                        <a:effectLst/>
                        <a:latin typeface="Constantia"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000" b="0" i="0" u="none" strike="noStrike" cap="none" normalizeH="0" baseline="0" dirty="0" smtClean="0">
                          <a:ln>
                            <a:noFill/>
                          </a:ln>
                          <a:solidFill>
                            <a:schemeClr val="tx1"/>
                          </a:solidFill>
                          <a:effectLst/>
                          <a:latin typeface="Arial" charset="0"/>
                        </a:rPr>
                        <a:t>&gt;50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26751">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000" b="0" i="0" u="none" strike="noStrike" cap="none" normalizeH="0" baseline="0" smtClean="0">
                          <a:ln>
                            <a:noFill/>
                          </a:ln>
                          <a:solidFill>
                            <a:schemeClr val="tx1"/>
                          </a:solidFill>
                          <a:effectLst/>
                          <a:latin typeface="Arial" charset="0"/>
                        </a:rPr>
                        <a:t>16.30-16.45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000" b="0" i="0" u="none" strike="noStrike" cap="none" normalizeH="0" baseline="0" smtClean="0">
                          <a:ln>
                            <a:noFill/>
                          </a:ln>
                          <a:solidFill>
                            <a:schemeClr val="tx1"/>
                          </a:solidFill>
                          <a:effectLst/>
                          <a:latin typeface="Arial" charset="0"/>
                        </a:rPr>
                        <a:t>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endParaRPr kumimoji="0" lang="cs-CZ" sz="2000" b="0" i="0" u="none" strike="noStrike" cap="none" normalizeH="0" baseline="0" smtClean="0">
                        <a:ln>
                          <a:noFill/>
                        </a:ln>
                        <a:solidFill>
                          <a:schemeClr val="tx1"/>
                        </a:solidFill>
                        <a:effectLst/>
                        <a:latin typeface="Constantia"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endParaRPr kumimoji="0" lang="cs-CZ" sz="2000" b="0" i="0" u="none" strike="noStrike" cap="none" normalizeH="0" baseline="0" smtClean="0">
                        <a:ln>
                          <a:noFill/>
                        </a:ln>
                        <a:solidFill>
                          <a:schemeClr val="tx1"/>
                        </a:solidFill>
                        <a:effectLst/>
                        <a:latin typeface="Constantia"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endParaRPr kumimoji="0" lang="cs-CZ" sz="2000" b="0" i="0" u="none" strike="noStrike" cap="none" normalizeH="0" baseline="0" dirty="0" smtClean="0">
                        <a:ln>
                          <a:noFill/>
                        </a:ln>
                        <a:solidFill>
                          <a:schemeClr val="tx1"/>
                        </a:solidFill>
                        <a:effectLst/>
                        <a:latin typeface="Constantia"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26751">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000" b="0" i="0" u="none" strike="noStrike" cap="none" normalizeH="0" baseline="0" smtClean="0">
                          <a:ln>
                            <a:noFill/>
                          </a:ln>
                          <a:solidFill>
                            <a:schemeClr val="tx1"/>
                          </a:solidFill>
                          <a:effectLst/>
                          <a:latin typeface="Arial" charset="0"/>
                        </a:rPr>
                        <a:t>17.00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000" b="0" i="0" u="none" strike="noStrike" cap="none" normalizeH="0" baseline="0" smtClean="0">
                          <a:ln>
                            <a:noFill/>
                          </a:ln>
                          <a:solidFill>
                            <a:schemeClr val="tx1"/>
                          </a:solidFill>
                          <a:effectLst/>
                          <a:latin typeface="Arial" charset="0"/>
                        </a:rPr>
                        <a:t>1-2/1 min.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endParaRPr kumimoji="0" lang="cs-CZ" sz="2000" b="0" i="0" u="none" strike="noStrike" cap="none" normalizeH="0" baseline="0" smtClean="0">
                        <a:ln>
                          <a:noFill/>
                        </a:ln>
                        <a:solidFill>
                          <a:schemeClr val="tx1"/>
                        </a:solidFill>
                        <a:effectLst/>
                        <a:latin typeface="Constantia"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endParaRPr kumimoji="0" lang="cs-CZ" sz="2000" b="0" i="0" u="none" strike="noStrike" cap="none" normalizeH="0" baseline="0" smtClean="0">
                        <a:ln>
                          <a:noFill/>
                        </a:ln>
                        <a:solidFill>
                          <a:schemeClr val="tx1"/>
                        </a:solidFill>
                        <a:effectLst/>
                        <a:latin typeface="Constantia"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endParaRPr kumimoji="0" lang="cs-CZ" sz="2000" b="0" i="0" u="none" strike="noStrike" cap="none" normalizeH="0" baseline="0" dirty="0" smtClean="0">
                        <a:ln>
                          <a:noFill/>
                        </a:ln>
                        <a:solidFill>
                          <a:schemeClr val="tx1"/>
                        </a:solidFill>
                        <a:effectLst/>
                        <a:latin typeface="Constantia"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26751">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000" b="0" i="0" u="none" strike="noStrike" cap="none" normalizeH="0" baseline="0" smtClean="0">
                          <a:ln>
                            <a:noFill/>
                          </a:ln>
                          <a:solidFill>
                            <a:schemeClr val="tx1"/>
                          </a:solidFill>
                          <a:effectLst/>
                          <a:latin typeface="Arial" charset="0"/>
                        </a:rPr>
                        <a:t>18.00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000" b="0" i="0" u="none" strike="noStrike" cap="none" normalizeH="0" baseline="0" smtClean="0">
                          <a:ln>
                            <a:noFill/>
                          </a:ln>
                          <a:solidFill>
                            <a:schemeClr val="tx1"/>
                          </a:solidFill>
                          <a:effectLst/>
                          <a:latin typeface="Arial" charset="0"/>
                        </a:rPr>
                        <a:t>1-2/1 min.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endParaRPr kumimoji="0" lang="cs-CZ" sz="2000" b="0" i="0" u="none" strike="noStrike" cap="none" normalizeH="0" baseline="0" smtClean="0">
                        <a:ln>
                          <a:noFill/>
                        </a:ln>
                        <a:solidFill>
                          <a:schemeClr val="tx1"/>
                        </a:solidFill>
                        <a:effectLst/>
                        <a:latin typeface="Constantia"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endParaRPr kumimoji="0" lang="cs-CZ" sz="2000" b="0" i="0" u="none" strike="noStrike" cap="none" normalizeH="0" baseline="0" smtClean="0">
                        <a:ln>
                          <a:noFill/>
                        </a:ln>
                        <a:solidFill>
                          <a:schemeClr val="tx1"/>
                        </a:solidFill>
                        <a:effectLst/>
                        <a:latin typeface="Constantia"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000" b="0" i="0" u="none" strike="noStrike" cap="none" normalizeH="0" baseline="0" dirty="0" smtClean="0">
                          <a:ln>
                            <a:noFill/>
                          </a:ln>
                          <a:solidFill>
                            <a:schemeClr val="tx1"/>
                          </a:solidFill>
                          <a:effectLst/>
                          <a:latin typeface="Arial" charset="0"/>
                        </a:rPr>
                        <a:t>&gt;50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26751">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000" b="0" i="0" u="none" strike="noStrike" cap="none" normalizeH="0" baseline="0" smtClean="0">
                          <a:ln>
                            <a:noFill/>
                          </a:ln>
                          <a:solidFill>
                            <a:schemeClr val="tx1"/>
                          </a:solidFill>
                          <a:effectLst/>
                          <a:latin typeface="Arial" charset="0"/>
                        </a:rPr>
                        <a:t>19.00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000" b="0" i="0" u="none" strike="noStrike" cap="none" normalizeH="0" baseline="0" smtClean="0">
                          <a:ln>
                            <a:noFill/>
                          </a:ln>
                          <a:solidFill>
                            <a:schemeClr val="tx1"/>
                          </a:solidFill>
                          <a:effectLst/>
                          <a:latin typeface="Arial" charset="0"/>
                        </a:rPr>
                        <a:t>3-5/1 min.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000" b="0" i="0" u="none" strike="noStrike" cap="none" normalizeH="0" baseline="0" smtClean="0">
                          <a:ln>
                            <a:noFill/>
                          </a:ln>
                          <a:solidFill>
                            <a:schemeClr val="tx1"/>
                          </a:solidFill>
                          <a:effectLst/>
                          <a:latin typeface="Arial" charset="0"/>
                        </a:rPr>
                        <a:t>28.5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000" b="0" i="0" u="none" strike="noStrike" cap="none" normalizeH="0" baseline="0" smtClean="0">
                          <a:ln>
                            <a:noFill/>
                          </a:ln>
                          <a:solidFill>
                            <a:schemeClr val="tx1"/>
                          </a:solidFill>
                          <a:effectLst/>
                          <a:latin typeface="Arial" charset="0"/>
                        </a:rPr>
                        <a:t>72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endParaRPr kumimoji="0" lang="cs-CZ" sz="2000" b="0" i="0" u="none" strike="noStrike" cap="none" normalizeH="0" baseline="0" dirty="0" smtClean="0">
                        <a:ln>
                          <a:noFill/>
                        </a:ln>
                        <a:solidFill>
                          <a:schemeClr val="tx1"/>
                        </a:solidFill>
                        <a:effectLst/>
                        <a:latin typeface="Constantia"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33220">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000" b="0" i="0" u="none" strike="noStrike" cap="none" normalizeH="0" baseline="0" smtClean="0">
                          <a:ln>
                            <a:noFill/>
                          </a:ln>
                          <a:solidFill>
                            <a:schemeClr val="tx1"/>
                          </a:solidFill>
                          <a:effectLst/>
                          <a:latin typeface="Arial" charset="0"/>
                        </a:rPr>
                        <a:t>9.30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000" b="0" i="0" u="none" strike="noStrike" cap="none" normalizeH="0" baseline="0" smtClean="0">
                          <a:ln>
                            <a:noFill/>
                          </a:ln>
                          <a:solidFill>
                            <a:schemeClr val="tx1"/>
                          </a:solidFill>
                          <a:effectLst/>
                          <a:latin typeface="Arial" charset="0"/>
                        </a:rPr>
                        <a:t>1-2/1 min.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000" b="0" i="0" u="none" strike="noStrike" cap="none" normalizeH="0" baseline="0" smtClean="0">
                          <a:ln>
                            <a:noFill/>
                          </a:ln>
                          <a:solidFill>
                            <a:schemeClr val="tx1"/>
                          </a:solidFill>
                          <a:effectLst/>
                          <a:latin typeface="Arial" charset="0"/>
                        </a:rPr>
                        <a:t>26.6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000" b="0" i="0" u="none" strike="noStrike" cap="none" normalizeH="0" baseline="0" smtClean="0">
                          <a:ln>
                            <a:noFill/>
                          </a:ln>
                          <a:solidFill>
                            <a:schemeClr val="tx1"/>
                          </a:solidFill>
                          <a:effectLst/>
                          <a:latin typeface="Arial" charset="0"/>
                        </a:rPr>
                        <a:t>65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cs-CZ" sz="2000" b="0" i="0" u="none" strike="noStrike" cap="none" normalizeH="0" baseline="0" dirty="0" smtClean="0">
                          <a:ln>
                            <a:noFill/>
                          </a:ln>
                          <a:solidFill>
                            <a:schemeClr val="tx1"/>
                          </a:solidFill>
                          <a:effectLst/>
                          <a:latin typeface="Arial" charset="0"/>
                        </a:rPr>
                        <a:t>&gt;50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3" name="Rectangle 5"/>
          <p:cNvSpPr>
            <a:spLocks noGrp="1"/>
          </p:cNvSpPr>
          <p:nvPr>
            <p:ph type="ctrTitle" idx="4294967295"/>
          </p:nvPr>
        </p:nvSpPr>
        <p:spPr>
          <a:xfrm>
            <a:off x="685800" y="2130425"/>
            <a:ext cx="7772400" cy="1470025"/>
          </a:xfrm>
        </p:spPr>
        <p:txBody>
          <a:bodyPr/>
          <a:lstStyle/>
          <a:p>
            <a:r>
              <a:rPr lang="cs-CZ" sz="8000" dirty="0" smtClean="0">
                <a:latin typeface="Calibri" pitchFamily="34" charset="0"/>
              </a:rPr>
              <a:t>   PREDATOR 3D</a:t>
            </a:r>
          </a:p>
        </p:txBody>
      </p:sp>
      <p:sp>
        <p:nvSpPr>
          <p:cNvPr id="288774" name="Rectangle 6"/>
          <p:cNvSpPr>
            <a:spLocks noGrp="1"/>
          </p:cNvSpPr>
          <p:nvPr>
            <p:ph type="subTitle" idx="4294967295"/>
          </p:nvPr>
        </p:nvSpPr>
        <p:spPr>
          <a:xfrm>
            <a:off x="1371600" y="3886200"/>
            <a:ext cx="6400800" cy="1752600"/>
          </a:xfrm>
        </p:spPr>
        <p:txBody>
          <a:bodyPr/>
          <a:lstStyle/>
          <a:p>
            <a:pPr marL="0" indent="0" algn="ctr">
              <a:buNone/>
            </a:pPr>
            <a:r>
              <a:rPr lang="cs-CZ" dirty="0" err="1" smtClean="0">
                <a:latin typeface="Constantia" pitchFamily="18" charset="0"/>
              </a:rPr>
              <a:t>Concentrate</a:t>
            </a:r>
            <a:r>
              <a:rPr lang="cs-CZ" dirty="0" smtClean="0">
                <a:latin typeface="Constantia" pitchFamily="18" charset="0"/>
              </a:rPr>
              <a:t> </a:t>
            </a:r>
            <a:r>
              <a:rPr lang="cs-CZ" dirty="0" err="1" smtClean="0">
                <a:latin typeface="Constantia" pitchFamily="18" charset="0"/>
              </a:rPr>
              <a:t>for</a:t>
            </a:r>
            <a:r>
              <a:rPr lang="cs-CZ" dirty="0" smtClean="0">
                <a:latin typeface="Constantia" pitchFamily="18" charset="0"/>
              </a:rPr>
              <a:t> </a:t>
            </a:r>
            <a:r>
              <a:rPr lang="cs-CZ" dirty="0" err="1" smtClean="0">
                <a:latin typeface="Constantia" pitchFamily="18" charset="0"/>
              </a:rPr>
              <a:t>spraying</a:t>
            </a:r>
            <a:endParaRPr lang="cs-CZ" dirty="0" smtClean="0">
              <a:latin typeface="Constantia" pitchFamily="18"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4" name="Picture 2" descr="IMG_0160"/>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59075" name="Text Box 3"/>
          <p:cNvSpPr txBox="1">
            <a:spLocks noChangeArrowheads="1"/>
          </p:cNvSpPr>
          <p:nvPr/>
        </p:nvSpPr>
        <p:spPr bwMode="auto">
          <a:xfrm>
            <a:off x="467544" y="4653136"/>
            <a:ext cx="2508667" cy="1077218"/>
          </a:xfrm>
          <a:prstGeom prst="rect">
            <a:avLst/>
          </a:prstGeom>
          <a:noFill/>
          <a:ln w="9525">
            <a:noFill/>
            <a:miter lim="800000"/>
            <a:headEnd/>
            <a:tailEnd/>
          </a:ln>
          <a:effectLst/>
        </p:spPr>
        <p:txBody>
          <a:bodyPr wrap="square">
            <a:spAutoFit/>
          </a:bodyPr>
          <a:lstStyle/>
          <a:p>
            <a:r>
              <a:rPr lang="cs-CZ" sz="3200" dirty="0" err="1" smtClean="0"/>
              <a:t>Mosquito</a:t>
            </a:r>
            <a:r>
              <a:rPr lang="cs-CZ" sz="3200" dirty="0" smtClean="0"/>
              <a:t> trap</a:t>
            </a:r>
            <a:endParaRPr lang="cs-CZ" sz="32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3D 300 modrá.jpg"/>
          <p:cNvPicPr>
            <a:picLocks noChangeAspect="1"/>
          </p:cNvPicPr>
          <p:nvPr/>
        </p:nvPicPr>
        <p:blipFill>
          <a:blip r:embed="rId2" cstate="print"/>
          <a:stretch>
            <a:fillRect/>
          </a:stretch>
        </p:blipFill>
        <p:spPr>
          <a:xfrm>
            <a:off x="2441551" y="830650"/>
            <a:ext cx="4175894" cy="6027350"/>
          </a:xfrm>
          <a:prstGeom prst="rect">
            <a:avLst/>
          </a:prstGeom>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2_Tok">
  <a:themeElements>
    <a:clrScheme name="Tok">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2_Tok">
      <a:majorFont>
        <a:latin typeface=""/>
        <a:ea typeface=""/>
        <a:cs typeface=""/>
      </a:majorFont>
      <a:minorFont>
        <a:latin typeface=""/>
        <a:ea typeface=""/>
        <a:cs typeface=""/>
      </a:minorFont>
    </a:fontScheme>
    <a:fmtScheme name="Tok">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ady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Clouds</Template>
  <TotalTime>2952</TotalTime>
  <Words>592</Words>
  <Application>Microsoft Office PowerPoint</Application>
  <PresentationFormat>Předvádění na obrazovce (4:3)</PresentationFormat>
  <Paragraphs>159</Paragraphs>
  <Slides>21</Slides>
  <Notes>2</Notes>
  <HiddenSlides>0</HiddenSlides>
  <MMClips>0</MMClips>
  <ScaleCrop>false</ScaleCrop>
  <HeadingPairs>
    <vt:vector size="4" baseType="variant">
      <vt:variant>
        <vt:lpstr>Motiv</vt:lpstr>
      </vt:variant>
      <vt:variant>
        <vt:i4>1</vt:i4>
      </vt:variant>
      <vt:variant>
        <vt:lpstr>Nadpisy snímků</vt:lpstr>
      </vt:variant>
      <vt:variant>
        <vt:i4>21</vt:i4>
      </vt:variant>
    </vt:vector>
  </HeadingPairs>
  <TitlesOfParts>
    <vt:vector size="22" baseType="lpstr">
      <vt:lpstr>2_Tok</vt:lpstr>
      <vt:lpstr>Snímek 1</vt:lpstr>
      <vt:lpstr>Snímek 2</vt:lpstr>
      <vt:lpstr>  PREDATOR 3D</vt:lpstr>
      <vt:lpstr>   PREDATOR 3D</vt:lpstr>
      <vt:lpstr>Snímek 5</vt:lpstr>
      <vt:lpstr>Number of biting Oc.sticticus mosquitoes before and after application of Predator 3D on an verandah of the   log cabine (4,6 ml/m2)</vt:lpstr>
      <vt:lpstr>   PREDATOR 3D</vt:lpstr>
      <vt:lpstr>Snímek 8</vt:lpstr>
      <vt:lpstr>Snímek 9</vt:lpstr>
      <vt:lpstr>Effect of  Predator 3D on three localities of flood plain forest Number of mosquiotoes caught by a C02 trap. (Reduction in % in parentheses)  </vt:lpstr>
      <vt:lpstr>   PREDATOR 3D</vt:lpstr>
      <vt:lpstr>              Advantages of use</vt:lpstr>
      <vt:lpstr>Snímek 13</vt:lpstr>
      <vt:lpstr>Snímek 14</vt:lpstr>
      <vt:lpstr>Snímek 15</vt:lpstr>
      <vt:lpstr>Snímek 16</vt:lpstr>
      <vt:lpstr>Snímek 17</vt:lpstr>
      <vt:lpstr>Snímek 18</vt:lpstr>
      <vt:lpstr>Effect of Predator 3D smoke generator in the flood plain forest.Average number of biting mosquitoes per one minute (reduction in % in parentheses)</vt:lpstr>
      <vt:lpstr>Literature</vt:lpstr>
      <vt:lpstr>Snímek 21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Oldřich Šebesta RNDr.</dc:creator>
  <cp:lastModifiedBy>Roman</cp:lastModifiedBy>
  <cp:revision>215</cp:revision>
  <dcterms:created xsi:type="dcterms:W3CDTF">2008-12-02T08:30:17Z</dcterms:created>
  <dcterms:modified xsi:type="dcterms:W3CDTF">2015-05-25T09:15:47Z</dcterms:modified>
</cp:coreProperties>
</file>